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71" r:id="rId12"/>
    <p:sldId id="267" r:id="rId13"/>
    <p:sldId id="269" r:id="rId14"/>
    <p:sldId id="270" r:id="rId15"/>
    <p:sldId id="268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2" r:id="rId26"/>
    <p:sldId id="294" r:id="rId27"/>
    <p:sldId id="283" r:id="rId28"/>
    <p:sldId id="291" r:id="rId29"/>
    <p:sldId id="281" r:id="rId30"/>
    <p:sldId id="284" r:id="rId31"/>
    <p:sldId id="285" r:id="rId32"/>
    <p:sldId id="286" r:id="rId33"/>
    <p:sldId id="287" r:id="rId34"/>
    <p:sldId id="289" r:id="rId35"/>
    <p:sldId id="288" r:id="rId36"/>
    <p:sldId id="295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3B3A"/>
    <a:srgbClr val="4F0B44"/>
    <a:srgbClr val="B5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13FB9-F316-4709-9B8C-459DB8D8ADEB}" v="1" dt="2018-08-15T01:04:28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J Cook" userId="4e512ba4-df9c-4312-81c5-fe4785ade714" providerId="ADAL" clId="{3F613FB9-F316-4709-9B8C-459DB8D8ADEB}"/>
    <pc:docChg chg="modSld">
      <pc:chgData name="CJ Cook" userId="4e512ba4-df9c-4312-81c5-fe4785ade714" providerId="ADAL" clId="{3F613FB9-F316-4709-9B8C-459DB8D8ADEB}" dt="2018-08-15T01:04:28.821" v="0" actId="571"/>
      <pc:docMkLst>
        <pc:docMk/>
      </pc:docMkLst>
      <pc:sldChg chg="addSp modSp modAnim">
        <pc:chgData name="CJ Cook" userId="4e512ba4-df9c-4312-81c5-fe4785ade714" providerId="ADAL" clId="{3F613FB9-F316-4709-9B8C-459DB8D8ADEB}" dt="2018-08-15T01:04:28.821" v="0" actId="571"/>
        <pc:sldMkLst>
          <pc:docMk/>
          <pc:sldMk cId="1111363147" sldId="266"/>
        </pc:sldMkLst>
        <pc:picChg chg="add mod">
          <ac:chgData name="CJ Cook" userId="4e512ba4-df9c-4312-81c5-fe4785ade714" providerId="ADAL" clId="{3F613FB9-F316-4709-9B8C-459DB8D8ADEB}" dt="2018-08-15T01:04:28.821" v="0" actId="571"/>
          <ac:picMkLst>
            <pc:docMk/>
            <pc:sldMk cId="1111363147" sldId="266"/>
            <ac:picMk id="6" creationId="{5DFF0841-DD5A-4458-B406-591EE244DCC1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9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0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5A0E-69A7-4CB2-837F-219100B0CC6D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BADB-B578-45DD-B105-F991ECAB8F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982" y="118324"/>
            <a:ext cx="1098550" cy="17073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0"/>
            <a:ext cx="2553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0" i="0" dirty="0">
                <a:gradFill>
                  <a:gsLst>
                    <a:gs pos="0">
                      <a:srgbClr val="4F0B44"/>
                    </a:gs>
                    <a:gs pos="100000">
                      <a:srgbClr val="D13B3A"/>
                    </a:gs>
                  </a:gsLst>
                  <a:lin ang="0" scaled="1"/>
                </a:gradFill>
                <a:latin typeface="Museo 700" panose="02000000000000000000" pitchFamily="2" charset="0"/>
              </a:rPr>
              <a:t>INLAND</a:t>
            </a:r>
          </a:p>
          <a:p>
            <a:pPr algn="r"/>
            <a:r>
              <a:rPr lang="en-US" sz="3600" b="0" i="0" dirty="0">
                <a:gradFill>
                  <a:gsLst>
                    <a:gs pos="0">
                      <a:srgbClr val="4F0B44"/>
                    </a:gs>
                    <a:gs pos="100000">
                      <a:srgbClr val="D13B3A"/>
                    </a:gs>
                  </a:gsLst>
                  <a:lin ang="0" scaled="1"/>
                </a:gradFill>
                <a:latin typeface="Museo 700" panose="02000000000000000000" pitchFamily="2" charset="0"/>
              </a:rPr>
              <a:t>REGIONAL</a:t>
            </a:r>
          </a:p>
          <a:p>
            <a:pPr algn="r"/>
            <a:r>
              <a:rPr lang="en-US" sz="3600" b="0" i="0" dirty="0">
                <a:gradFill>
                  <a:gsLst>
                    <a:gs pos="0">
                      <a:srgbClr val="4F0B44"/>
                    </a:gs>
                    <a:gs pos="100000">
                      <a:srgbClr val="D13B3A"/>
                    </a:gs>
                  </a:gsLst>
                  <a:lin ang="0" scaled="1"/>
                </a:gradFill>
                <a:latin typeface="Museo 700" panose="02000000000000000000" pitchFamily="2" charset="0"/>
              </a:rPr>
              <a:t>CENTER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176962"/>
            <a:ext cx="12192000" cy="681037"/>
          </a:xfrm>
          <a:prstGeom prst="rect">
            <a:avLst/>
          </a:prstGeom>
          <a:gradFill flip="none" rotWithShape="1">
            <a:gsLst>
              <a:gs pos="0">
                <a:srgbClr val="4F0B44"/>
              </a:gs>
              <a:gs pos="100000">
                <a:srgbClr val="D13B3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189" y="6332815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Museo 700" panose="02000000000000000000" pitchFamily="2" charset="0"/>
              </a:rPr>
              <a:t>inclusion. independence. empowerment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433504" y="6352143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Museo 700" panose="02000000000000000000" pitchFamily="2" charset="0"/>
              </a:rPr>
              <a:t>inlandrc.org</a:t>
            </a:r>
          </a:p>
        </p:txBody>
      </p:sp>
    </p:spTree>
    <p:extLst>
      <p:ext uri="{BB962C8B-B14F-4D97-AF65-F5344CB8AC3E}">
        <p14:creationId xmlns:p14="http://schemas.microsoft.com/office/powerpoint/2010/main" val="27932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 as a Foundation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Training </a:t>
            </a:r>
            <a:r>
              <a:rPr lang="en-US"/>
              <a:t>and Development</a:t>
            </a:r>
          </a:p>
          <a:p>
            <a:r>
              <a:rPr lang="en-US"/>
              <a:t>Inland </a:t>
            </a:r>
            <a:r>
              <a:rPr lang="en-US" dirty="0"/>
              <a:t>Regional Center</a:t>
            </a:r>
          </a:p>
        </p:txBody>
      </p:sp>
    </p:spTree>
    <p:extLst>
      <p:ext uri="{BB962C8B-B14F-4D97-AF65-F5344CB8AC3E}">
        <p14:creationId xmlns:p14="http://schemas.microsoft.com/office/powerpoint/2010/main" val="181835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2C9A-76CA-4BB5-9E3E-68E6A89B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this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0ED4E-18C0-40E2-920C-0A0899EF9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1961 – JFK – “Proposed Program for National Action to Combat Mental Retardation”</a:t>
            </a:r>
          </a:p>
          <a:p>
            <a:r>
              <a:rPr lang="en-US" dirty="0"/>
              <a:t>In the 1960’S, Parents initiate the change</a:t>
            </a:r>
          </a:p>
          <a:p>
            <a:r>
              <a:rPr lang="en-US" dirty="0"/>
              <a:t>Increased Public and Governmental Awareness through Media Attention – G. Rivera documentary</a:t>
            </a:r>
          </a:p>
          <a:p>
            <a:r>
              <a:rPr lang="en-US" dirty="0"/>
              <a:t>1975 – That became: Developmentally Disabled Assistance and Bill of Rights Act 1977 – </a:t>
            </a:r>
            <a:r>
              <a:rPr lang="en-US" dirty="0" err="1"/>
              <a:t>Lanterman</a:t>
            </a:r>
            <a:r>
              <a:rPr lang="en-US" dirty="0"/>
              <a:t> Act was signed, unique to California</a:t>
            </a:r>
          </a:p>
          <a:p>
            <a:pPr lvl="1"/>
            <a:r>
              <a:rPr lang="en-US" dirty="0"/>
              <a:t>Other States’ Protections</a:t>
            </a:r>
          </a:p>
          <a:p>
            <a:r>
              <a:rPr lang="en-US" dirty="0"/>
              <a:t>Legislative Change: </a:t>
            </a:r>
            <a:r>
              <a:rPr lang="en-US" dirty="0" err="1"/>
              <a:t>Lanterman</a:t>
            </a:r>
            <a:r>
              <a:rPr lang="en-US" dirty="0"/>
              <a:t> as a springboard</a:t>
            </a:r>
          </a:p>
          <a:p>
            <a:pPr lvl="1"/>
            <a:r>
              <a:rPr lang="en-US" sz="2800" dirty="0"/>
              <a:t>IDEA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0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5FDB-194B-4379-85E3-9CA97AEB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Lanterman</a:t>
            </a:r>
            <a:r>
              <a:rPr lang="en-US" dirty="0"/>
              <a:t> Developmental </a:t>
            </a:r>
            <a:br>
              <a:rPr lang="en-US" dirty="0"/>
            </a:br>
            <a:r>
              <a:rPr lang="en-US" dirty="0"/>
              <a:t>Disabilities Services Act</a:t>
            </a:r>
          </a:p>
        </p:txBody>
      </p:sp>
      <p:pic>
        <p:nvPicPr>
          <p:cNvPr id="4" name="Content Placeholder 3" descr="Lanterman.gif">
            <a:extLst>
              <a:ext uri="{FF2B5EF4-FFF2-40B4-BE49-F238E27FC236}">
                <a16:creationId xmlns:a16="http://schemas.microsoft.com/office/drawing/2014/main" id="{1438DB67-56C8-4CA3-A967-1B4AD6F91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97650" y="2356469"/>
            <a:ext cx="2343161" cy="30633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1D263A2-B702-4F78-BAF5-DCF725B3F3EC}"/>
              </a:ext>
            </a:extLst>
          </p:cNvPr>
          <p:cNvSpPr txBox="1">
            <a:spLocks/>
          </p:cNvSpPr>
          <p:nvPr/>
        </p:nvSpPr>
        <p:spPr>
          <a:xfrm>
            <a:off x="517358" y="2136228"/>
            <a:ext cx="7102642" cy="34464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Signed in 1977 - most recent update: </a:t>
            </a:r>
          </a:p>
          <a:p>
            <a:pPr lvl="1"/>
            <a:r>
              <a:rPr lang="en-US" dirty="0"/>
              <a:t>January 2015</a:t>
            </a:r>
          </a:p>
          <a:p>
            <a:r>
              <a:rPr lang="en-US" dirty="0"/>
              <a:t>Expanded eligibility categories for DD individuals</a:t>
            </a:r>
          </a:p>
          <a:p>
            <a:r>
              <a:rPr lang="en-US" dirty="0"/>
              <a:t>Established individualized planning </a:t>
            </a:r>
          </a:p>
        </p:txBody>
      </p:sp>
    </p:spTree>
    <p:extLst>
      <p:ext uri="{BB962C8B-B14F-4D97-AF65-F5344CB8AC3E}">
        <p14:creationId xmlns:p14="http://schemas.microsoft.com/office/powerpoint/2010/main" val="319151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841A-3EEA-492A-85DB-E9BAECAB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41E3A-41DD-4727-8B8D-99691121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Entitlement Program: LA 4501 (p.49-50)</a:t>
            </a:r>
          </a:p>
          <a:p>
            <a:pPr lvl="1"/>
            <a:r>
              <a:rPr lang="en-US" dirty="0"/>
              <a:t>Why?</a:t>
            </a:r>
          </a:p>
          <a:p>
            <a:r>
              <a:rPr lang="en-US" dirty="0"/>
              <a:t>The State of California accepts responsibility for individuals with developmental disabilities</a:t>
            </a:r>
          </a:p>
          <a:p>
            <a:r>
              <a:rPr lang="en-US" dirty="0"/>
              <a:t>Payor of Last Resort</a:t>
            </a:r>
          </a:p>
          <a:p>
            <a:r>
              <a:rPr lang="en-US" sz="2800" dirty="0"/>
              <a:t>Ev</a:t>
            </a:r>
            <a:r>
              <a:rPr lang="en-US" dirty="0"/>
              <a:t>idence-Based Therapies</a:t>
            </a:r>
          </a:p>
          <a:p>
            <a:pPr lvl="1"/>
            <a:r>
              <a:rPr lang="en-US" dirty="0"/>
              <a:t>The legislature finds that the mere existence or the delivery of services is, in itself, insufficient evidence of program effectiveness. </a:t>
            </a:r>
          </a:p>
          <a:p>
            <a:r>
              <a:rPr lang="en-US" dirty="0"/>
              <a:t>Specific Protections for people with Developmental Disabilities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5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A292-91A6-4E41-AADD-C268648B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E85B-CAB1-46E2-9903-C3A7940F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Around the time of the LA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AB 691 established two pilot regional centers to serve individuals with mental retardation. These pilot regional centers were based in Los Angeles and San Francisco</a:t>
            </a:r>
          </a:p>
          <a:p>
            <a:r>
              <a:rPr lang="en-US" dirty="0"/>
              <a:t>Success of the pilot program led to the expansion of the Regional Center system Statewide (AB 225)</a:t>
            </a:r>
          </a:p>
          <a:p>
            <a:pPr lvl="1"/>
            <a:r>
              <a:rPr lang="en-US" dirty="0"/>
              <a:t>Nonprofit Private and Community-Based</a:t>
            </a:r>
          </a:p>
          <a:p>
            <a:pPr lvl="1"/>
            <a:r>
              <a:rPr lang="en-US" dirty="0"/>
              <a:t>Why is this system so successful?</a:t>
            </a:r>
          </a:p>
          <a:p>
            <a:pPr lvl="1"/>
            <a:r>
              <a:rPr lang="en-US" dirty="0"/>
              <a:t>Cost of Service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3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map4web.gif">
            <a:extLst>
              <a:ext uri="{FF2B5EF4-FFF2-40B4-BE49-F238E27FC236}">
                <a16:creationId xmlns:a16="http://schemas.microsoft.com/office/drawing/2014/main" id="{EAEE9544-3823-4B73-82F7-40FC0F8F9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7742" y="-112295"/>
            <a:ext cx="5470894" cy="6481011"/>
          </a:xfrm>
        </p:spPr>
      </p:pic>
    </p:spTree>
    <p:extLst>
      <p:ext uri="{BB962C8B-B14F-4D97-AF65-F5344CB8AC3E}">
        <p14:creationId xmlns:p14="http://schemas.microsoft.com/office/powerpoint/2010/main" val="400237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1F0-D9FA-4F4E-9B1A-DC3F0F98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107C-4237-4DB3-A981-61296F24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Requirement to use Generic Resources</a:t>
            </a:r>
          </a:p>
          <a:p>
            <a:r>
              <a:rPr lang="en-US" dirty="0"/>
              <a:t>Responsibility of parents</a:t>
            </a:r>
          </a:p>
          <a:p>
            <a:r>
              <a:rPr lang="en-US" dirty="0"/>
              <a:t>Details what the Regional Center System can and can not do</a:t>
            </a:r>
          </a:p>
          <a:p>
            <a:r>
              <a:rPr lang="en-US" dirty="0"/>
              <a:t>Most Importantly….</a:t>
            </a:r>
          </a:p>
          <a:p>
            <a:pPr lvl="1"/>
            <a:r>
              <a:rPr lang="en-US" dirty="0"/>
              <a:t>It states that: Consumers, families, conservators, and/or legal guardians </a:t>
            </a:r>
            <a:r>
              <a:rPr lang="en-US" b="1" u="sng" dirty="0"/>
              <a:t>MUST</a:t>
            </a:r>
            <a:r>
              <a:rPr lang="en-US" b="1" dirty="0"/>
              <a:t> </a:t>
            </a:r>
            <a:r>
              <a:rPr lang="en-US" dirty="0"/>
              <a:t>have a leadership role in service design</a:t>
            </a:r>
          </a:p>
          <a:p>
            <a:pPr marL="1257300" lvl="2" indent="-342900">
              <a:buFontTx/>
              <a:buChar char="-"/>
            </a:pPr>
            <a:r>
              <a:rPr lang="en-US" sz="2800" dirty="0"/>
              <a:t>Where they live</a:t>
            </a:r>
          </a:p>
          <a:p>
            <a:pPr marL="1257300" lvl="2" indent="-342900">
              <a:buFontTx/>
              <a:buChar char="-"/>
            </a:pPr>
            <a:r>
              <a:rPr lang="en-US" sz="2800" dirty="0"/>
              <a:t>Relationships they have</a:t>
            </a:r>
          </a:p>
          <a:p>
            <a:pPr marL="1257300" lvl="2" indent="-342900">
              <a:buFontTx/>
              <a:buChar char="-"/>
            </a:pPr>
            <a:r>
              <a:rPr lang="en-US" sz="2800" dirty="0"/>
              <a:t>Leisure time</a:t>
            </a:r>
          </a:p>
          <a:p>
            <a:pPr marL="1257300" lvl="2" indent="-342900">
              <a:buFontTx/>
              <a:buChar char="-"/>
            </a:pPr>
            <a:r>
              <a:rPr lang="en-US" sz="2800" dirty="0"/>
              <a:t>Educational and vocational opportunities</a:t>
            </a:r>
          </a:p>
          <a:p>
            <a:pPr marL="1257300" lvl="2" indent="-342900">
              <a:buFontTx/>
              <a:buChar char="-"/>
            </a:pPr>
            <a:r>
              <a:rPr lang="en-US" sz="2800" dirty="0"/>
              <a:t>Future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1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EC47-D1E3-4B6A-BE4E-CCD36AF7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Inland Regional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A93B-8589-440B-8142-7DCD4A31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Serves 35,500+ individuals </a:t>
            </a:r>
          </a:p>
          <a:p>
            <a:r>
              <a:rPr lang="en-US" dirty="0"/>
              <a:t>Riverside and San Bernardino County</a:t>
            </a:r>
          </a:p>
          <a:p>
            <a:r>
              <a:rPr lang="en-US" dirty="0"/>
              <a:t>Largest of 21 regional centers </a:t>
            </a:r>
          </a:p>
          <a:p>
            <a:r>
              <a:rPr lang="en-US" dirty="0"/>
              <a:t>Core values: </a:t>
            </a:r>
          </a:p>
          <a:p>
            <a:pPr lvl="1"/>
            <a:r>
              <a:rPr lang="en-US" i="1" dirty="0"/>
              <a:t>independence, inclusion, and empowerment</a:t>
            </a:r>
            <a:endParaRPr lang="en-US" dirty="0"/>
          </a:p>
          <a:p>
            <a:r>
              <a:rPr lang="en-US" dirty="0"/>
              <a:t>Expected Growth</a:t>
            </a:r>
          </a:p>
          <a:p>
            <a:pPr lvl="1"/>
            <a:r>
              <a:rPr lang="en-US" dirty="0"/>
              <a:t>40,000 Consumers</a:t>
            </a:r>
          </a:p>
          <a:p>
            <a:pPr lvl="1"/>
            <a:r>
              <a:rPr lang="en-US" dirty="0"/>
              <a:t>1,000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0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BE3A689B-B95E-454D-A9BB-49B55CBC3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28863"/>
            <a:ext cx="5562600" cy="5626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952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FE70F0-2B24-43BE-A8CF-A835E76D9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530ED40D-E267-43C6-B353-A7BEE8FC0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E2D9E-046D-4E2F-AE6D-31A09FC9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B9575-643B-445A-BAF3-F6708A37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98" y="4150310"/>
            <a:ext cx="4804781" cy="1687960"/>
          </a:xfrm>
        </p:spPr>
        <p:txBody>
          <a:bodyPr anchor="t">
            <a:normAutofit/>
          </a:bodyPr>
          <a:lstStyle/>
          <a:p>
            <a:r>
              <a:rPr lang="en-US" sz="1800" dirty="0"/>
              <a:t>Who does it serve?</a:t>
            </a:r>
          </a:p>
          <a:p>
            <a:r>
              <a:rPr lang="en-US" sz="1800" dirty="0"/>
              <a:t>What does it provide?</a:t>
            </a:r>
          </a:p>
          <a:p>
            <a:r>
              <a:rPr lang="en-US" sz="1800" dirty="0"/>
              <a:t>How does it determine what we do as Regional Center employees?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572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8D70-0C14-47C4-82B4-440590B2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How did we get here?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19C7-56C0-453F-B204-6201E47AB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Where did people with Developmental Disabilities used to go?</a:t>
            </a:r>
          </a:p>
          <a:p>
            <a:r>
              <a:rPr lang="en-US" dirty="0"/>
              <a:t>Why?</a:t>
            </a:r>
          </a:p>
        </p:txBody>
      </p:sp>
      <p:pic>
        <p:nvPicPr>
          <p:cNvPr id="2050" name="Picture 2" descr="Image result for sonoma developmental center">
            <a:extLst>
              <a:ext uri="{FF2B5EF4-FFF2-40B4-BE49-F238E27FC236}">
                <a16:creationId xmlns:a16="http://schemas.microsoft.com/office/drawing/2014/main" id="{8FA8174C-A280-4060-8331-0B3D8935FD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79" y="2741066"/>
            <a:ext cx="4009418" cy="31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porterville developmental center hd">
            <a:extLst>
              <a:ext uri="{FF2B5EF4-FFF2-40B4-BE49-F238E27FC236}">
                <a16:creationId xmlns:a16="http://schemas.microsoft.com/office/drawing/2014/main" id="{A8569E65-769A-4256-AB76-4F219714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21" y="2741066"/>
            <a:ext cx="4937915" cy="31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onoma developmental center">
            <a:extLst>
              <a:ext uri="{FF2B5EF4-FFF2-40B4-BE49-F238E27FC236}">
                <a16:creationId xmlns:a16="http://schemas.microsoft.com/office/drawing/2014/main" id="{5DFF0841-DD5A-4458-B406-591EE244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43" y="2741066"/>
            <a:ext cx="4009418" cy="312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6C86-570F-4162-83CD-4B6DBF6D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DBB08-B1EF-4E3D-88C0-14E02264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746" y="2164190"/>
            <a:ext cx="4296508" cy="2529620"/>
          </a:xfrm>
        </p:spPr>
        <p:txBody>
          <a:bodyPr/>
          <a:lstStyle/>
          <a:p>
            <a:pPr marL="246888" lvl="1" indent="0" algn="ctr">
              <a:buClr>
                <a:schemeClr val="accent1"/>
              </a:buClr>
              <a:buNone/>
              <a:defRPr/>
            </a:pPr>
            <a:r>
              <a:rPr lang="en-US" dirty="0"/>
              <a:t>Intellectual Disability </a:t>
            </a:r>
          </a:p>
          <a:p>
            <a:pPr marL="246888" lvl="1" indent="0" algn="ctr">
              <a:buClr>
                <a:schemeClr val="accent1"/>
              </a:buClr>
              <a:buNone/>
              <a:defRPr/>
            </a:pPr>
            <a:r>
              <a:rPr lang="en-US" dirty="0"/>
              <a:t>Autism</a:t>
            </a:r>
          </a:p>
          <a:p>
            <a:pPr marL="246888" lvl="1" indent="0" algn="ctr">
              <a:buClr>
                <a:schemeClr val="accent1"/>
              </a:buClr>
              <a:buNone/>
              <a:defRPr/>
            </a:pPr>
            <a:r>
              <a:rPr lang="en-US" dirty="0"/>
              <a:t>Epilepsy </a:t>
            </a:r>
          </a:p>
          <a:p>
            <a:pPr marL="246888" lvl="1" indent="0" algn="ctr">
              <a:buClr>
                <a:schemeClr val="accent1"/>
              </a:buClr>
              <a:buNone/>
              <a:defRPr/>
            </a:pPr>
            <a:r>
              <a:rPr lang="en-US" dirty="0"/>
              <a:t>Cerebral Palsy </a:t>
            </a:r>
          </a:p>
          <a:p>
            <a:pPr marL="246888" lvl="1" indent="0" algn="ctr">
              <a:buClr>
                <a:schemeClr val="accent1"/>
              </a:buClr>
              <a:buNone/>
              <a:defRPr/>
            </a:pPr>
            <a:r>
              <a:rPr lang="en-US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7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6C86-570F-4162-83CD-4B6DBF6D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DBB08-B1EF-4E3D-88C0-14E022642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306" y="2065716"/>
            <a:ext cx="8220515" cy="387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Defining Developmental Disabilities </a:t>
            </a:r>
            <a:r>
              <a:rPr lang="en-US" dirty="0"/>
              <a:t>LA 4512 (P.55-57)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A disability that originates before age 18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Continues, or can be expected to continue, indefinitely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Constitutes a substantial disability (handicap)</a:t>
            </a:r>
          </a:p>
        </p:txBody>
      </p:sp>
    </p:spTree>
    <p:extLst>
      <p:ext uri="{BB962C8B-B14F-4D97-AF65-F5344CB8AC3E}">
        <p14:creationId xmlns:p14="http://schemas.microsoft.com/office/powerpoint/2010/main" val="55562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52BF-0829-45F4-A51A-DA440432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3AC4-141F-4F05-A1AB-0EDDC2F0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functional limitations in </a:t>
            </a:r>
            <a:r>
              <a:rPr lang="en-US" u="sng" dirty="0"/>
              <a:t>three</a:t>
            </a:r>
            <a:r>
              <a:rPr lang="en-US" dirty="0"/>
              <a:t> or more of the following areas:</a:t>
            </a:r>
          </a:p>
          <a:p>
            <a:pPr marL="1097280" lvl="6">
              <a:buFont typeface="Wingdings" pitchFamily="2" charset="2"/>
              <a:buChar char="§"/>
              <a:defRPr/>
            </a:pPr>
            <a:r>
              <a:rPr lang="en-US" sz="2600" dirty="0"/>
              <a:t>Self-care</a:t>
            </a:r>
          </a:p>
          <a:p>
            <a:pPr marL="1097280" lvl="6">
              <a:buFont typeface="Wingdings" pitchFamily="2" charset="2"/>
              <a:buChar char="§"/>
              <a:defRPr/>
            </a:pPr>
            <a:r>
              <a:rPr lang="en-US" sz="2600" dirty="0"/>
              <a:t>Receptive and expressive language</a:t>
            </a:r>
          </a:p>
          <a:p>
            <a:pPr marL="1097280" lvl="6">
              <a:buFont typeface="Wingdings" pitchFamily="2" charset="2"/>
              <a:buChar char="§"/>
              <a:defRPr/>
            </a:pPr>
            <a:r>
              <a:rPr lang="en-US" sz="2600" dirty="0"/>
              <a:t>Learning</a:t>
            </a:r>
          </a:p>
          <a:p>
            <a:pPr marL="1097280" lvl="6">
              <a:buFont typeface="Wingdings" pitchFamily="2" charset="2"/>
              <a:buChar char="§"/>
              <a:defRPr/>
            </a:pPr>
            <a:r>
              <a:rPr lang="en-US" sz="2600" dirty="0"/>
              <a:t>Mobility</a:t>
            </a:r>
          </a:p>
          <a:p>
            <a:pPr marL="1097280" lvl="6">
              <a:buFont typeface="Wingdings" pitchFamily="2" charset="2"/>
              <a:buChar char="§"/>
              <a:defRPr/>
            </a:pPr>
            <a:r>
              <a:rPr lang="en-US" sz="2600" dirty="0"/>
              <a:t>Self-direction</a:t>
            </a:r>
          </a:p>
          <a:p>
            <a:pPr marL="1097280" lvl="6">
              <a:buFont typeface="Wingdings" pitchFamily="2" charset="2"/>
              <a:buChar char="§"/>
              <a:defRPr/>
            </a:pPr>
            <a:r>
              <a:rPr lang="en-US" sz="2600" dirty="0"/>
              <a:t>Capacity for independent living</a:t>
            </a:r>
          </a:p>
          <a:p>
            <a:pPr marL="1097280" lvl="6">
              <a:buFont typeface="Wingdings" pitchFamily="2" charset="2"/>
              <a:buChar char="§"/>
              <a:defRPr/>
            </a:pPr>
            <a:r>
              <a:rPr lang="en-US" sz="2600" dirty="0"/>
              <a:t>Economic self-sufficiency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0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1F0-D9FA-4F4E-9B1A-DC3F0F98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107C-4237-4DB3-A981-61296F24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 4512 continued…</a:t>
            </a:r>
          </a:p>
          <a:p>
            <a:pPr marL="0" indent="0">
              <a:buNone/>
              <a:defRPr/>
            </a:pPr>
            <a:r>
              <a:rPr lang="en-US" dirty="0"/>
              <a:t>b. Services and supports - IRC POS/Generic; IPP</a:t>
            </a:r>
          </a:p>
          <a:p>
            <a:pPr marL="0" indent="0">
              <a:buNone/>
              <a:defRPr/>
            </a:pPr>
            <a:r>
              <a:rPr lang="en-US" dirty="0"/>
              <a:t>d. Consumer – an individual who meets eligibility criteria specified </a:t>
            </a:r>
          </a:p>
          <a:p>
            <a:pPr marL="0" indent="0">
              <a:buNone/>
              <a:defRPr/>
            </a:pPr>
            <a:r>
              <a:rPr lang="en-US" dirty="0"/>
              <a:t>     in LA 4512(a)</a:t>
            </a:r>
          </a:p>
          <a:p>
            <a:pPr marL="0" indent="0">
              <a:buNone/>
              <a:defRPr/>
            </a:pPr>
            <a:r>
              <a:rPr lang="en-US" dirty="0"/>
              <a:t>e. Natural supports - family, friends, neighbors, etc.</a:t>
            </a:r>
          </a:p>
          <a:p>
            <a:pPr marL="0" indent="0">
              <a:buNone/>
              <a:defRPr/>
            </a:pPr>
            <a:r>
              <a:rPr lang="en-US" dirty="0"/>
              <a:t>f. Circle of support - group of people who collectively support consumer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80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1F0-D9FA-4F4E-9B1A-DC3F0F98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107C-4237-4DB3-A981-61296F24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 4512 continued…</a:t>
            </a:r>
          </a:p>
          <a:p>
            <a:pPr marL="0" indent="0">
              <a:buNone/>
              <a:defRPr/>
            </a:pPr>
            <a:r>
              <a:rPr lang="en-US" dirty="0"/>
              <a:t>g. Facilitation – use of adaptive equipment, special instructions and personal  assistance</a:t>
            </a:r>
          </a:p>
          <a:p>
            <a:pPr marL="0" indent="0">
              <a:buNone/>
              <a:defRPr/>
            </a:pPr>
            <a:r>
              <a:rPr lang="en-US" dirty="0"/>
              <a:t>h. Family Support Services – services with the purpose of allowing the family to continue residing together</a:t>
            </a:r>
          </a:p>
          <a:p>
            <a:pPr marL="0" indent="0">
              <a:buNone/>
              <a:defRPr/>
            </a:pPr>
            <a:r>
              <a:rPr lang="en-US" dirty="0"/>
              <a:t>i. Voucher – Alternative form of service delivery where consumer/family is/are paid to choose their own service provider  </a:t>
            </a:r>
          </a:p>
          <a:p>
            <a:pPr marL="0" indent="0">
              <a:buNone/>
              <a:defRPr/>
            </a:pPr>
            <a:r>
              <a:rPr lang="en-US" dirty="0"/>
              <a:t>j. Planning Team – consumer, parents, guardian, conservator, service provider(s), CSC, etc.</a:t>
            </a:r>
          </a:p>
          <a:p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2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1F0-D9FA-4F4E-9B1A-DC3F0F98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107C-4237-4DB3-A981-61296F24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 4502</a:t>
            </a:r>
          </a:p>
          <a:p>
            <a:pPr marL="342900" indent="-342900">
              <a:buFontTx/>
              <a:buChar char="-"/>
            </a:pPr>
            <a:r>
              <a:rPr lang="en-US" dirty="0"/>
              <a:t>The same rights as any other individual</a:t>
            </a:r>
          </a:p>
          <a:p>
            <a:pPr marL="342900" indent="-342900">
              <a:buFontTx/>
              <a:buChar char="-"/>
            </a:pPr>
            <a:r>
              <a:rPr lang="en-US" dirty="0"/>
              <a:t>Treatment &amp; habilitation services in least restrictive environment</a:t>
            </a:r>
          </a:p>
          <a:p>
            <a:pPr marL="342900" indent="-342900">
              <a:buFontTx/>
              <a:buChar char="-"/>
            </a:pPr>
            <a:r>
              <a:rPr lang="en-US" dirty="0"/>
              <a:t>Dignity, privacy, and humane care</a:t>
            </a:r>
          </a:p>
          <a:p>
            <a:pPr marL="342900" indent="-342900">
              <a:buFontTx/>
              <a:buChar char="-"/>
            </a:pPr>
            <a:r>
              <a:rPr lang="en-US" dirty="0"/>
              <a:t>Participation in public education regardless of severity of disability</a:t>
            </a:r>
          </a:p>
          <a:p>
            <a:pPr marL="342900" indent="-342900">
              <a:buFontTx/>
              <a:buChar char="-"/>
            </a:pPr>
            <a:r>
              <a:rPr lang="en-US" dirty="0"/>
              <a:t>Prompt medical care and prompt investigation of alleged abuse</a:t>
            </a:r>
          </a:p>
          <a:p>
            <a:pPr marL="342900" indent="-342900">
              <a:buFontTx/>
              <a:buChar char="-"/>
            </a:pPr>
            <a:r>
              <a:rPr lang="en-US" dirty="0"/>
              <a:t>Freedom of religion, recreation, and participation in community activities</a:t>
            </a:r>
          </a:p>
          <a:p>
            <a:pPr marL="342900" indent="-342900">
              <a:buFontTx/>
              <a:buChar char="-"/>
            </a:pPr>
            <a:r>
              <a:rPr lang="en-US" dirty="0"/>
              <a:t>Freedom to make choices in THEIR OWN LIVES</a:t>
            </a:r>
          </a:p>
          <a:p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4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1F0-D9FA-4F4E-9B1A-DC3F0F98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107C-4237-4DB3-A981-61296F24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 continued…barring SPECIFIC conservatorship letters…</a:t>
            </a:r>
          </a:p>
          <a:p>
            <a:pPr marL="342900" indent="-342900">
              <a:buFontTx/>
              <a:buChar char="-"/>
            </a:pPr>
            <a:r>
              <a:rPr lang="en-US" dirty="0"/>
              <a:t>They have the right to have relationships (social and sexual)</a:t>
            </a:r>
          </a:p>
          <a:p>
            <a:pPr marL="342900" indent="-342900">
              <a:buFontTx/>
              <a:buChar char="-"/>
            </a:pPr>
            <a:r>
              <a:rPr lang="en-US" dirty="0"/>
              <a:t>To get married</a:t>
            </a:r>
          </a:p>
          <a:p>
            <a:pPr marL="342900" indent="-342900">
              <a:buFontTx/>
              <a:buChar char="-"/>
            </a:pPr>
            <a:r>
              <a:rPr lang="en-US" dirty="0"/>
              <a:t>To be part of a family</a:t>
            </a:r>
          </a:p>
          <a:p>
            <a:pPr marL="342900" indent="-342900">
              <a:buFontTx/>
              <a:buChar char="-"/>
            </a:pPr>
            <a:r>
              <a:rPr lang="en-US" dirty="0"/>
              <a:t>To have children and be parents</a:t>
            </a:r>
          </a:p>
          <a:p>
            <a:pPr marL="342900" indent="-342900">
              <a:buFontTx/>
              <a:buChar char="-"/>
            </a:pPr>
            <a:r>
              <a:rPr lang="en-US" dirty="0"/>
              <a:t>Choose where they want to live</a:t>
            </a:r>
          </a:p>
          <a:p>
            <a:pPr marL="0" indent="0">
              <a:buNone/>
            </a:pPr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28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1F0-D9FA-4F4E-9B1A-DC3F0F98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107C-4237-4DB3-A981-61296F24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 4503: Rights within a Residential Facility</a:t>
            </a:r>
          </a:p>
          <a:p>
            <a:pPr marL="342900" indent="-342900">
              <a:buFontTx/>
              <a:buChar char="-"/>
            </a:pPr>
            <a:r>
              <a:rPr lang="en-US" dirty="0"/>
              <a:t>Wear own clothing and personal storage space</a:t>
            </a:r>
          </a:p>
          <a:p>
            <a:pPr marL="342900" indent="-342900">
              <a:buFontTx/>
              <a:buChar char="-"/>
            </a:pPr>
            <a:r>
              <a:rPr lang="en-US" dirty="0"/>
              <a:t>Have daily visitors</a:t>
            </a:r>
          </a:p>
          <a:p>
            <a:pPr marL="342900" indent="-342900">
              <a:buFontTx/>
              <a:buChar char="-"/>
            </a:pPr>
            <a:r>
              <a:rPr lang="en-US" dirty="0"/>
              <a:t>Access to phone and letter writing materials</a:t>
            </a:r>
          </a:p>
          <a:p>
            <a:pPr marL="342900" indent="-342900">
              <a:buFontTx/>
              <a:buChar char="-"/>
            </a:pPr>
            <a:r>
              <a:rPr lang="en-US" dirty="0"/>
              <a:t>Refuse electroshock therapy, any behavior modification techniques which cause pain or trauma, and any psychosurgery</a:t>
            </a:r>
          </a:p>
          <a:p>
            <a:pPr marL="342900" indent="-342900">
              <a:buFontTx/>
              <a:buChar char="-"/>
            </a:pPr>
            <a:r>
              <a:rPr lang="en-US" dirty="0"/>
              <a:t>Modification to or treatment of brain/brain tissue</a:t>
            </a:r>
          </a:p>
          <a:p>
            <a:pPr marL="342900" indent="-342900">
              <a:buFontTx/>
              <a:buChar char="-"/>
            </a:pPr>
            <a:r>
              <a:rPr lang="en-US" dirty="0"/>
              <a:t>Make choices about daily routines</a:t>
            </a:r>
          </a:p>
          <a:p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05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D1F0-D9FA-4F4E-9B1A-DC3F0F98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107C-4237-4DB3-A981-61296F24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 4503: Rights within a Residential Facility…continued</a:t>
            </a:r>
          </a:p>
          <a:p>
            <a:pPr>
              <a:buClr>
                <a:schemeClr val="accent1"/>
              </a:buClr>
              <a:buFontTx/>
              <a:buChar char="-"/>
            </a:pPr>
            <a:r>
              <a:rPr lang="en-US" dirty="0"/>
              <a:t>With/without prior notice</a:t>
            </a:r>
          </a:p>
          <a:p>
            <a:pPr>
              <a:buClr>
                <a:schemeClr val="accent1"/>
              </a:buClr>
              <a:buFontTx/>
              <a:buChar char="-"/>
            </a:pPr>
            <a:r>
              <a:rPr lang="en-US" dirty="0"/>
              <a:t>Full access to facility and all records</a:t>
            </a:r>
          </a:p>
          <a:p>
            <a:pPr>
              <a:buClr>
                <a:schemeClr val="accent1"/>
              </a:buClr>
              <a:buFontTx/>
              <a:buChar char="-"/>
            </a:pPr>
            <a:r>
              <a:rPr lang="en-US" dirty="0"/>
              <a:t>2 unannounced visits per year (minimum) for long term health care or community care facility or FHA</a:t>
            </a:r>
          </a:p>
          <a:p>
            <a:pPr>
              <a:buClr>
                <a:schemeClr val="accent1"/>
              </a:buClr>
              <a:buFontTx/>
              <a:buChar char="-"/>
            </a:pPr>
            <a:r>
              <a:rPr lang="en-US" dirty="0"/>
              <a:t>Licensing violations need to be reported to State Licensing Agency</a:t>
            </a:r>
          </a:p>
          <a:p>
            <a:pPr>
              <a:buClr>
                <a:schemeClr val="accent1"/>
              </a:buClr>
              <a:buFontTx/>
              <a:buChar char="-"/>
            </a:pPr>
            <a:r>
              <a:rPr lang="en-US" dirty="0"/>
              <a:t>Regional Center funding can cease if out of compliance</a:t>
            </a:r>
          </a:p>
          <a:p>
            <a:pPr marL="0" indent="0">
              <a:buNone/>
            </a:pPr>
            <a:endParaRPr lang="en-US" dirty="0"/>
          </a:p>
          <a:p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9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7723-7825-42AC-91AB-F3B121F8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Lanterman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6E21-9F0B-4D46-B632-8BF33011E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APPEALS: </a:t>
            </a:r>
          </a:p>
          <a:p>
            <a:r>
              <a:rPr lang="en-US" sz="2400" dirty="0"/>
              <a:t>Appeals can be made when a service is </a:t>
            </a:r>
          </a:p>
          <a:p>
            <a:pPr lvl="1"/>
            <a:r>
              <a:rPr lang="en-US" dirty="0"/>
              <a:t>Denied</a:t>
            </a:r>
          </a:p>
          <a:p>
            <a:pPr lvl="1"/>
            <a:r>
              <a:rPr lang="en-US" dirty="0"/>
              <a:t>Canceled</a:t>
            </a:r>
          </a:p>
          <a:p>
            <a:pPr lvl="1"/>
            <a:r>
              <a:rPr lang="en-US" dirty="0"/>
              <a:t>Reduced</a:t>
            </a:r>
          </a:p>
          <a:p>
            <a:r>
              <a:rPr lang="en-US" sz="2400" dirty="0"/>
              <a:t>Notifications/Time Frame</a:t>
            </a:r>
          </a:p>
          <a:p>
            <a:r>
              <a:rPr lang="en-US" sz="2400" dirty="0"/>
              <a:t>Types of resolutions</a:t>
            </a:r>
          </a:p>
          <a:p>
            <a:pPr lvl="1"/>
            <a:r>
              <a:rPr lang="en-US" dirty="0"/>
              <a:t>Informal meeting</a:t>
            </a:r>
          </a:p>
          <a:p>
            <a:pPr lvl="1"/>
            <a:r>
              <a:rPr lang="en-US" dirty="0"/>
              <a:t>Mediation</a:t>
            </a:r>
          </a:p>
          <a:p>
            <a:pPr lvl="1"/>
            <a:r>
              <a:rPr lang="en-US" dirty="0"/>
              <a:t>Fair hearings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9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5EE3-09A0-4EA3-AB4E-AE7CA9B0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289AB-74BC-4458-98C7-ECC667795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1961 – JFK – “Proposed Program for National Action to Combat Mental Retardation”</a:t>
            </a:r>
          </a:p>
          <a:p>
            <a:pPr marL="457200" indent="-457200"/>
            <a:r>
              <a:rPr lang="en-US" dirty="0"/>
              <a:t>1975 – became Developmentally Disabled Assistance and Bill of Rights Act 1977 – </a:t>
            </a:r>
            <a:r>
              <a:rPr lang="en-US" dirty="0" err="1"/>
              <a:t>Lanterman</a:t>
            </a:r>
            <a:r>
              <a:rPr lang="en-US" dirty="0"/>
              <a:t> Act, unique to California</a:t>
            </a:r>
          </a:p>
          <a:p>
            <a:pPr marL="457200" indent="-457200"/>
            <a:r>
              <a:rPr lang="en-US" dirty="0"/>
              <a:t>Prior the creation of these laws</a:t>
            </a:r>
          </a:p>
          <a:p>
            <a:pPr marL="914400" lvl="1" indent="-457200"/>
            <a:r>
              <a:rPr lang="en-US" dirty="0"/>
              <a:t>DD individuals lived at home with no supports</a:t>
            </a:r>
          </a:p>
          <a:p>
            <a:pPr marL="914400" lvl="1" indent="-457200"/>
            <a:r>
              <a:rPr lang="en-US" dirty="0"/>
              <a:t>Were often segregated and hidden</a:t>
            </a:r>
          </a:p>
          <a:p>
            <a:pPr marL="914400" lvl="1" indent="-457200"/>
            <a:r>
              <a:rPr lang="en-US" dirty="0"/>
              <a:t>Institutionalized in early childhood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29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A19D-FB84-4B8D-982D-B9AEF871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A108-9F1B-40B3-8818-3237F69F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 Council on Developmental Disabilities: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Authority independent of any state service agency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 Federal Law, Developmental Disabilities Assistance Bill of Rights Act – State Council to promote the core values of the Act, including self-determination, independence, productivity, integration, and inclusion in community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Systemic issues within the Regional Center system</a:t>
            </a:r>
          </a:p>
        </p:txBody>
      </p:sp>
    </p:spTree>
    <p:extLst>
      <p:ext uri="{BB962C8B-B14F-4D97-AF65-F5344CB8AC3E}">
        <p14:creationId xmlns:p14="http://schemas.microsoft.com/office/powerpoint/2010/main" val="3468397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7DB6-65CD-4475-901D-333F781C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26151-5371-4966-A613-C345E214B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 4640.6</a:t>
            </a:r>
          </a:p>
          <a:p>
            <a:pPr>
              <a:defRPr/>
            </a:pPr>
            <a:r>
              <a:rPr lang="en-US" dirty="0"/>
              <a:t>Emergency Response System</a:t>
            </a:r>
          </a:p>
          <a:p>
            <a:pPr>
              <a:defRPr/>
            </a:pPr>
            <a:r>
              <a:rPr lang="en-US" dirty="0"/>
              <a:t>CSC case load ratio average of  1:62</a:t>
            </a:r>
          </a:p>
          <a:p>
            <a:pPr>
              <a:defRPr/>
            </a:pPr>
            <a:r>
              <a:rPr lang="en-US" dirty="0"/>
              <a:t>CSC – RC employee whose primary responsibility includes </a:t>
            </a:r>
          </a:p>
          <a:p>
            <a:pPr lvl="1">
              <a:defRPr/>
            </a:pPr>
            <a:r>
              <a:rPr lang="en-US" dirty="0"/>
              <a:t>Preparing</a:t>
            </a:r>
          </a:p>
          <a:p>
            <a:pPr lvl="1">
              <a:defRPr/>
            </a:pPr>
            <a:r>
              <a:rPr lang="en-US" dirty="0"/>
              <a:t>Implementing</a:t>
            </a:r>
          </a:p>
          <a:p>
            <a:pPr lvl="1">
              <a:defRPr/>
            </a:pPr>
            <a:r>
              <a:rPr lang="en-US" dirty="0"/>
              <a:t>monitoring IPP’s </a:t>
            </a:r>
          </a:p>
          <a:p>
            <a:pPr lvl="1">
              <a:defRPr/>
            </a:pPr>
            <a:r>
              <a:rPr lang="en-US" dirty="0"/>
              <a:t>securing and coordinating services and supports</a:t>
            </a:r>
          </a:p>
          <a:p>
            <a:pPr lvl="1">
              <a:defRPr/>
            </a:pPr>
            <a:r>
              <a:rPr lang="en-US" dirty="0"/>
              <a:t>providing placements</a:t>
            </a:r>
          </a:p>
          <a:p>
            <a:pPr lvl="1">
              <a:defRPr/>
            </a:pPr>
            <a:r>
              <a:rPr lang="en-US" dirty="0"/>
              <a:t>monitoring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17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D759-DED9-4E92-9526-568EC5D6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20BA-3D2A-4AF6-8D41-CCEB99516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 4642 and 4643</a:t>
            </a:r>
          </a:p>
          <a:p>
            <a:r>
              <a:rPr lang="en-US" sz="3000" dirty="0"/>
              <a:t>Any person believed to have a DD</a:t>
            </a:r>
          </a:p>
          <a:p>
            <a:r>
              <a:rPr lang="en-US" sz="3000" dirty="0"/>
              <a:t>Parent at risk of parenting an infant with a DD</a:t>
            </a:r>
            <a:endParaRPr lang="en-US" sz="3000" b="1" dirty="0"/>
          </a:p>
          <a:p>
            <a:r>
              <a:rPr lang="en-US" sz="3000" dirty="0"/>
              <a:t>Intake, 15 days from initial request</a:t>
            </a:r>
          </a:p>
          <a:p>
            <a:r>
              <a:rPr lang="en-US" sz="3000" dirty="0"/>
              <a:t>Assessment timeframes after intake </a:t>
            </a:r>
          </a:p>
          <a:p>
            <a:pPr lvl="1">
              <a:buClr>
                <a:schemeClr val="accent5"/>
              </a:buClr>
            </a:pPr>
            <a:r>
              <a:rPr lang="en-US" sz="3000" dirty="0"/>
              <a:t>120 days – standard</a:t>
            </a:r>
          </a:p>
          <a:p>
            <a:pPr lvl="1">
              <a:buClr>
                <a:schemeClr val="accent5"/>
              </a:buClr>
            </a:pPr>
            <a:r>
              <a:rPr lang="en-US" sz="3000" dirty="0"/>
              <a:t>60 days –if client at risk - 4642 (a)</a:t>
            </a:r>
          </a:p>
          <a:p>
            <a:r>
              <a:rPr lang="en-US" sz="3000" dirty="0"/>
              <a:t>Early Start</a:t>
            </a:r>
          </a:p>
        </p:txBody>
      </p:sp>
    </p:spTree>
    <p:extLst>
      <p:ext uri="{BB962C8B-B14F-4D97-AF65-F5344CB8AC3E}">
        <p14:creationId xmlns:p14="http://schemas.microsoft.com/office/powerpoint/2010/main" val="2360074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827B-4962-4945-914B-A95B6B1B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Individual Program Plan:</a:t>
            </a:r>
            <a:br>
              <a:rPr lang="en-US" dirty="0"/>
            </a:br>
            <a:r>
              <a:rPr lang="en-US" dirty="0"/>
              <a:t>IPP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19F9-78D5-4781-AD7B-E58EC6E68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Takes into account the needs and preferences of the individual…promoting community integration, independent, productive, and normal lives, and stable and healthy environments”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Developed through individual needs determination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Shall be developed within 60 days of assessment which    determined eligibility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Shall be prepared by the planning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74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827B-4962-4945-914B-A95B6B1B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Individual Program Plan:</a:t>
            </a:r>
            <a:br>
              <a:rPr lang="en-US" dirty="0"/>
            </a:br>
            <a:r>
              <a:rPr lang="en-US" dirty="0"/>
              <a:t>IPP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19F9-78D5-4781-AD7B-E58EC6E68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IPP continued…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Parent/consumer have right to request notice of IPP 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IPP is not agreed upon a subsequent IPP is due within 15 day, unless consumer/family requests longer 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Consumer/family can indicate on IPP that they do not agree with entire plan, but other aspects of the plan may be implemented; IRC required to send copy of Fair Hearings Request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 to have meeting and documentation in native language. IRC vendors translators (Threshold Language)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45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E019-1A80-418B-B6F9-AC3D4543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Payor of Last Resort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C0D8-8412-495A-AD2E-C7C73B89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 4648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“Regional Center funds shall not be used to supplant the budget of any agency which has a legal responsibility to serve all members of the general public and is receiving public funds for providing those services.”</a:t>
            </a:r>
          </a:p>
          <a:p>
            <a:r>
              <a:rPr lang="en-US" dirty="0"/>
              <a:t>Generic 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92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E019-1A80-418B-B6F9-AC3D4543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Supports for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C0D8-8412-495A-AD2E-C7C73B89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 4688</a:t>
            </a:r>
          </a:p>
          <a:p>
            <a:pPr marL="0" indent="0">
              <a:buNone/>
            </a:pPr>
            <a:endParaRPr lang="en-US" dirty="0"/>
          </a:p>
          <a:p>
            <a:pPr marL="274320" indent="-274320" algn="ctr">
              <a:buNone/>
              <a:defRPr/>
            </a:pPr>
            <a:r>
              <a:rPr lang="en-US" b="1" dirty="0"/>
              <a:t>“</a:t>
            </a:r>
            <a:r>
              <a:rPr lang="en-US" dirty="0"/>
              <a:t>A high priority for individuals with developmental disabilities to be integrated into the mainstream of their natural communities”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10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876-F21D-40C6-AD30-8191099D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Medical/Dental Consents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CBD2B-5E13-4863-B6FF-7F951414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 4655</a:t>
            </a:r>
          </a:p>
          <a:p>
            <a:pPr marL="0" indent="0">
              <a:buNone/>
            </a:pPr>
            <a:r>
              <a:rPr lang="en-US" dirty="0"/>
              <a:t>Director of the Regional Center, or their designee, may give consent: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consumer’s parent, guardian, conservator does not respond within a reasonable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There is no one to consent on behalf on the consumer</a:t>
            </a:r>
          </a:p>
          <a:p>
            <a:pPr marL="0" lvl="8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2800" dirty="0"/>
          </a:p>
          <a:p>
            <a:pPr marL="0" lvl="8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2800" dirty="0"/>
              <a:t>IRC’s designee is Teresa Luna, RN, x3081</a:t>
            </a:r>
          </a:p>
          <a:p>
            <a:pPr marL="0" lvl="8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2800" dirty="0"/>
              <a:t>Dental – ICRC 587 – e-forms, clinical tab</a:t>
            </a:r>
          </a:p>
          <a:p>
            <a:pPr marL="0" lvl="8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2800" dirty="0"/>
              <a:t>Medical – ICRC 566 – e-forms, clinical tab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49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posing for the camera&#10;&#10;Description generated with very high confidence">
            <a:extLst>
              <a:ext uri="{FF2B5EF4-FFF2-40B4-BE49-F238E27FC236}">
                <a16:creationId xmlns:a16="http://schemas.microsoft.com/office/drawing/2014/main" id="{1806AF5E-CAB2-40A0-AB5D-F2B1ED0B8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r="1804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0DA57-6B35-49EC-9C37-9D04605B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63" y="1893282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Family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E1EDF-F8EA-4FE4-B13C-BAE940218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00" y="3162877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LA 4685</a:t>
            </a:r>
          </a:p>
          <a:p>
            <a:pPr marL="0" indent="0">
              <a:buNone/>
            </a:pPr>
            <a:r>
              <a:rPr lang="en-US" sz="1800" dirty="0"/>
              <a:t>“Children with developmental disabilities have greater opportunities for educational and social growth when they live with their families.”</a:t>
            </a:r>
          </a:p>
          <a:p>
            <a:pPr marL="0" indent="0">
              <a:buNone/>
            </a:pPr>
            <a:r>
              <a:rPr lang="en-US" sz="1800" dirty="0"/>
              <a:t>- Residential Placement for Minors</a:t>
            </a:r>
          </a:p>
        </p:txBody>
      </p:sp>
    </p:spTree>
    <p:extLst>
      <p:ext uri="{BB962C8B-B14F-4D97-AF65-F5344CB8AC3E}">
        <p14:creationId xmlns:p14="http://schemas.microsoft.com/office/powerpoint/2010/main" val="330599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5502368-DED5-460E-9D15-58824881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939" y="544235"/>
            <a:ext cx="7705541" cy="109603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Those that were institutionalized were abandoned and forgotten about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Content Placeholder 10" descr="27 kaplan-fred-blatt-christmas-in-purgatory-1974-c.jpg">
            <a:extLst>
              <a:ext uri="{FF2B5EF4-FFF2-40B4-BE49-F238E27FC236}">
                <a16:creationId xmlns:a16="http://schemas.microsoft.com/office/drawing/2014/main" id="{68167C45-963C-483C-8973-3CCCDC48F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340" y="1935805"/>
            <a:ext cx="3590035" cy="361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CD957-D6D9-4B25-9BD7-DDB9EF41B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79" y="1935805"/>
            <a:ext cx="4150062" cy="360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3FAFCA-ECBA-4479-A180-A7F3F256E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46" y="1935805"/>
            <a:ext cx="2991905" cy="360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845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Content Placeholder 6" descr="fall_2005_lesson5_post1940_clip_image002.gif">
            <a:extLst>
              <a:ext uri="{FF2B5EF4-FFF2-40B4-BE49-F238E27FC236}">
                <a16:creationId xmlns:a16="http://schemas.microsoft.com/office/drawing/2014/main" id="{4ABD8DC0-1418-4334-9EB4-B48CE8D28E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622" r="14693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37D80-5803-4B04-B80A-A5E982BF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62" y="3146863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Isolation</a:t>
            </a:r>
          </a:p>
        </p:txBody>
      </p:sp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E65BC782-F58F-43C0-AF0D-86950B2B8B7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7841222"/>
              </p:ext>
            </p:extLst>
          </p:nvPr>
        </p:nvGraphicFramePr>
        <p:xfrm>
          <a:off x="3132023" y="1861490"/>
          <a:ext cx="2963977" cy="379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15276190" imgH="19552381" progId="">
                  <p:embed/>
                </p:oleObj>
              </mc:Choice>
              <mc:Fallback>
                <p:oleObj name="Photo Editor Photo" r:id="rId4" imgW="15276190" imgH="19552381" progId="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E65BC782-F58F-43C0-AF0D-86950B2B8B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023" y="1861490"/>
                        <a:ext cx="2963977" cy="3793448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544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6" descr="Incontinent ward.jpg">
            <a:extLst>
              <a:ext uri="{FF2B5EF4-FFF2-40B4-BE49-F238E27FC236}">
                <a16:creationId xmlns:a16="http://schemas.microsoft.com/office/drawing/2014/main" id="{ACD1C91F-3CA7-4164-9B35-D835CE46F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976" r="-4" b="390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wb0007.jpg">
            <a:extLst>
              <a:ext uri="{FF2B5EF4-FFF2-40B4-BE49-F238E27FC236}">
                <a16:creationId xmlns:a16="http://schemas.microsoft.com/office/drawing/2014/main" id="{AA5CADAB-BE4B-41F8-8F54-1B7AFA4137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t="24969" r="-1" b="10717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CA8CAD-BF1C-4F3F-8BDF-BDB42747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62" y="3094535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Overcrowding</a:t>
            </a:r>
          </a:p>
        </p:txBody>
      </p:sp>
    </p:spTree>
    <p:extLst>
      <p:ext uri="{BB962C8B-B14F-4D97-AF65-F5344CB8AC3E}">
        <p14:creationId xmlns:p14="http://schemas.microsoft.com/office/powerpoint/2010/main" val="1715187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kaplan-fred-blatt-christmas-in-purgatory-1974-p.jpg">
            <a:extLst>
              <a:ext uri="{FF2B5EF4-FFF2-40B4-BE49-F238E27FC236}">
                <a16:creationId xmlns:a16="http://schemas.microsoft.com/office/drawing/2014/main" id="{F6B60A67-E5C9-42E0-8107-298BEDFF6B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-4" b="20007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Content Placeholder 3" descr="1.jpg">
            <a:extLst>
              <a:ext uri="{FF2B5EF4-FFF2-40B4-BE49-F238E27FC236}">
                <a16:creationId xmlns:a16="http://schemas.microsoft.com/office/drawing/2014/main" id="{F5047FC3-8FAF-464A-A211-1B8C639AB7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981" r="1" b="2929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0834B-C505-42C9-81BC-04C0EF14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24" y="325526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Excluded from Society</a:t>
            </a:r>
          </a:p>
        </p:txBody>
      </p:sp>
    </p:spTree>
    <p:extLst>
      <p:ext uri="{BB962C8B-B14F-4D97-AF65-F5344CB8AC3E}">
        <p14:creationId xmlns:p14="http://schemas.microsoft.com/office/powerpoint/2010/main" val="397489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3" descr="1960_04.jpg">
            <a:extLst>
              <a:ext uri="{FF2B5EF4-FFF2-40B4-BE49-F238E27FC236}">
                <a16:creationId xmlns:a16="http://schemas.microsoft.com/office/drawing/2014/main" id="{4E26AD3B-7BA0-4D57-823B-2696592E8F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196" r="-1" b="35446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4FE08F-F73E-4F0D-939C-C2ECD54B8D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0" b="14792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1398C-8693-470A-BF63-F2393E2A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13" y="341935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Children and Babies</a:t>
            </a:r>
          </a:p>
        </p:txBody>
      </p:sp>
    </p:spTree>
    <p:extLst>
      <p:ext uri="{BB962C8B-B14F-4D97-AF65-F5344CB8AC3E}">
        <p14:creationId xmlns:p14="http://schemas.microsoft.com/office/powerpoint/2010/main" val="395904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E30F32-4752-466C-8DA9-42C1281D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126" y="552873"/>
            <a:ext cx="10515600" cy="1325563"/>
          </a:xfrm>
        </p:spPr>
        <p:txBody>
          <a:bodyPr/>
          <a:lstStyle/>
          <a:p>
            <a:r>
              <a:rPr lang="en-US" dirty="0"/>
              <a:t>Custodial Care and Staffing Ratio</a:t>
            </a:r>
          </a:p>
        </p:txBody>
      </p:sp>
      <p:pic>
        <p:nvPicPr>
          <p:cNvPr id="7" name="Content Placeholder 4" descr="27 kaplan-fred-blatt-christmas-in-purgatory-1974-c.jpg">
            <a:extLst>
              <a:ext uri="{FF2B5EF4-FFF2-40B4-BE49-F238E27FC236}">
                <a16:creationId xmlns:a16="http://schemas.microsoft.com/office/drawing/2014/main" id="{95A45E87-1491-4319-B456-5BCEC980F4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78436"/>
            <a:ext cx="5181600" cy="4245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B4B6B3-D36C-4F9F-BEE6-77CEF9CB0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878436"/>
            <a:ext cx="5181600" cy="4245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644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4715</TotalTime>
  <Words>1344</Words>
  <Application>Microsoft Office PowerPoint</Application>
  <PresentationFormat>Widescreen</PresentationFormat>
  <Paragraphs>206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ＭＳ Ｐゴシック</vt:lpstr>
      <vt:lpstr>Arial</vt:lpstr>
      <vt:lpstr>Calibri</vt:lpstr>
      <vt:lpstr>Calibri Light</vt:lpstr>
      <vt:lpstr>Museo 700</vt:lpstr>
      <vt:lpstr>Wingdings</vt:lpstr>
      <vt:lpstr>Office Theme</vt:lpstr>
      <vt:lpstr>Photo Editor Photo</vt:lpstr>
      <vt:lpstr>Lanterman Act as a Foundation</vt:lpstr>
      <vt:lpstr>How did we get here?</vt:lpstr>
      <vt:lpstr>How did we get here?</vt:lpstr>
      <vt:lpstr>Those that were institutionalized were abandoned and forgotten about </vt:lpstr>
      <vt:lpstr>Isolation</vt:lpstr>
      <vt:lpstr>Overcrowding</vt:lpstr>
      <vt:lpstr>Excluded from Society</vt:lpstr>
      <vt:lpstr>Children and Babies</vt:lpstr>
      <vt:lpstr>Custodial Care and Staffing Ratio</vt:lpstr>
      <vt:lpstr>How did this change?</vt:lpstr>
      <vt:lpstr>The Lanterman Developmental  Disabilities Services Act</vt:lpstr>
      <vt:lpstr>Lanterman Act</vt:lpstr>
      <vt:lpstr>Lanterman Act</vt:lpstr>
      <vt:lpstr>PowerPoint Presentation</vt:lpstr>
      <vt:lpstr>Lanterman Act</vt:lpstr>
      <vt:lpstr>Inland Regional Center</vt:lpstr>
      <vt:lpstr>PowerPoint Presentation</vt:lpstr>
      <vt:lpstr>PowerPoint Presentation</vt:lpstr>
      <vt:lpstr>Lanterman Act</vt:lpstr>
      <vt:lpstr>Qualifying Conditions</vt:lpstr>
      <vt:lpstr>Qualifying Conditions</vt:lpstr>
      <vt:lpstr>Substantial Disability</vt:lpstr>
      <vt:lpstr>Lanterman Act</vt:lpstr>
      <vt:lpstr>Lanterman Act</vt:lpstr>
      <vt:lpstr>Lanterman Act</vt:lpstr>
      <vt:lpstr>Lanterman Act</vt:lpstr>
      <vt:lpstr>Lanterman Act</vt:lpstr>
      <vt:lpstr>Lanterman Act</vt:lpstr>
      <vt:lpstr>Lanterman Act</vt:lpstr>
      <vt:lpstr>SCDD</vt:lpstr>
      <vt:lpstr>Service Coordination</vt:lpstr>
      <vt:lpstr>Intake</vt:lpstr>
      <vt:lpstr>The Individual Program Plan: IPP</vt:lpstr>
      <vt:lpstr>The Individual Program Plan: IPP</vt:lpstr>
      <vt:lpstr>Payor of Last Resort</vt:lpstr>
      <vt:lpstr>Natural Supports for Inclusion</vt:lpstr>
      <vt:lpstr>Medical/Dental Consents</vt:lpstr>
      <vt:lpstr>Family Preservation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Kurtis Franklin</dc:creator>
  <cp:lastModifiedBy>CJ Cook</cp:lastModifiedBy>
  <cp:revision>12</cp:revision>
  <dcterms:created xsi:type="dcterms:W3CDTF">2017-03-09T16:39:41Z</dcterms:created>
  <dcterms:modified xsi:type="dcterms:W3CDTF">2018-08-15T01:04:37Z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1191415138</vt:i4>
  </property>
  <property fmtid="{D5CDD505-2E9C-101B-9397-08002B2CF9AE}" pid="3" name="_NewReviewCycle">
    <vt:lpwstr/>
  </property>
  <property fmtid="{D5CDD505-2E9C-101B-9397-08002B2CF9AE}" pid="4" name="_EmailSubject">
    <vt:lpwstr>need post this </vt:lpwstr>
  </property>
  <property fmtid="{D5CDD505-2E9C-101B-9397-08002B2CF9AE}" pid="5" name="_AuthorEmail">
    <vt:lpwstr>CCook@inlandrc.org</vt:lpwstr>
  </property>
  <property fmtid="{D5CDD505-2E9C-101B-9397-08002B2CF9AE}" pid="6" name="_AuthorEmailDisplayName">
    <vt:lpwstr>CJ Cook</vt:lpwstr>
  </property>
</Properties>
</file>