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Lst>
  <p:notesMasterIdLst>
    <p:notesMasterId r:id="rId10"/>
  </p:notesMasterIdLst>
  <p:sldIdLst>
    <p:sldId id="256" r:id="rId2"/>
    <p:sldId id="260" r:id="rId3"/>
    <p:sldId id="261" r:id="rId4"/>
    <p:sldId id="265" r:id="rId5"/>
    <p:sldId id="263" r:id="rId6"/>
    <p:sldId id="267" r:id="rId7"/>
    <p:sldId id="266" r:id="rId8"/>
    <p:sldId id="268"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6090"/>
    <a:srgbClr val="FFFF66"/>
    <a:srgbClr val="4D24E4"/>
    <a:srgbClr val="006699"/>
    <a:srgbClr val="5C3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20C970-B08D-413A-926D-35936E98B9B4}" v="13" dt="2022-11-09T00:22:29.8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98" autoAdjust="0"/>
    <p:restoredTop sz="65633" autoAdjust="0"/>
  </p:normalViewPr>
  <p:slideViewPr>
    <p:cSldViewPr snapToGrid="0">
      <p:cViewPr varScale="1">
        <p:scale>
          <a:sx n="57" d="100"/>
          <a:sy n="57" d="100"/>
        </p:scale>
        <p:origin x="226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lie Fuentes" userId="a664d19f-d33d-4b78-895a-fe66a72b43e3" providerId="ADAL" clId="{C420C970-B08D-413A-926D-35936E98B9B4}"/>
    <pc:docChg chg="undo custSel addSld delSld modSld sldOrd">
      <pc:chgData name="Leslie Fuentes" userId="a664d19f-d33d-4b78-895a-fe66a72b43e3" providerId="ADAL" clId="{C420C970-B08D-413A-926D-35936E98B9B4}" dt="2022-11-08T00:50:30.694" v="116" actId="14100"/>
      <pc:docMkLst>
        <pc:docMk/>
      </pc:docMkLst>
      <pc:sldChg chg="del">
        <pc:chgData name="Leslie Fuentes" userId="a664d19f-d33d-4b78-895a-fe66a72b43e3" providerId="ADAL" clId="{C420C970-B08D-413A-926D-35936E98B9B4}" dt="2022-11-07T21:39:10.119" v="0" actId="2696"/>
        <pc:sldMkLst>
          <pc:docMk/>
          <pc:sldMk cId="995144464" sldId="259"/>
        </pc:sldMkLst>
      </pc:sldChg>
      <pc:sldChg chg="modNotesTx">
        <pc:chgData name="Leslie Fuentes" userId="a664d19f-d33d-4b78-895a-fe66a72b43e3" providerId="ADAL" clId="{C420C970-B08D-413A-926D-35936E98B9B4}" dt="2022-11-08T00:45:56.858" v="83"/>
        <pc:sldMkLst>
          <pc:docMk/>
          <pc:sldMk cId="2834336835" sldId="263"/>
        </pc:sldMkLst>
      </pc:sldChg>
      <pc:sldChg chg="addSp modSp mod setBg">
        <pc:chgData name="Leslie Fuentes" userId="a664d19f-d33d-4b78-895a-fe66a72b43e3" providerId="ADAL" clId="{C420C970-B08D-413A-926D-35936E98B9B4}" dt="2022-11-08T00:50:30.694" v="116" actId="14100"/>
        <pc:sldMkLst>
          <pc:docMk/>
          <pc:sldMk cId="4070122972" sldId="266"/>
        </pc:sldMkLst>
        <pc:spChg chg="mod">
          <ac:chgData name="Leslie Fuentes" userId="a664d19f-d33d-4b78-895a-fe66a72b43e3" providerId="ADAL" clId="{C420C970-B08D-413A-926D-35936E98B9B4}" dt="2022-11-08T00:49:52.972" v="107" actId="1076"/>
          <ac:spMkLst>
            <pc:docMk/>
            <pc:sldMk cId="4070122972" sldId="266"/>
            <ac:spMk id="2" creationId="{00000000-0000-0000-0000-000000000000}"/>
          </ac:spMkLst>
        </pc:spChg>
        <pc:spChg chg="add mod">
          <ac:chgData name="Leslie Fuentes" userId="a664d19f-d33d-4b78-895a-fe66a72b43e3" providerId="ADAL" clId="{C420C970-B08D-413A-926D-35936E98B9B4}" dt="2022-11-08T00:50:30.694" v="116" actId="14100"/>
          <ac:spMkLst>
            <pc:docMk/>
            <pc:sldMk cId="4070122972" sldId="266"/>
            <ac:spMk id="3" creationId="{6778D2FD-95A8-5F6D-42CB-D7CD3B1A4659}"/>
          </ac:spMkLst>
        </pc:spChg>
        <pc:picChg chg="mod">
          <ac:chgData name="Leslie Fuentes" userId="a664d19f-d33d-4b78-895a-fe66a72b43e3" providerId="ADAL" clId="{C420C970-B08D-413A-926D-35936E98B9B4}" dt="2022-11-08T00:50:12.917" v="113" actId="1076"/>
          <ac:picMkLst>
            <pc:docMk/>
            <pc:sldMk cId="4070122972" sldId="266"/>
            <ac:picMk id="7" creationId="{93BE7B95-ADBA-4136-A872-472BBB8B8331}"/>
          </ac:picMkLst>
        </pc:picChg>
        <pc:picChg chg="mod">
          <ac:chgData name="Leslie Fuentes" userId="a664d19f-d33d-4b78-895a-fe66a72b43e3" providerId="ADAL" clId="{C420C970-B08D-413A-926D-35936E98B9B4}" dt="2022-11-08T00:50:11.391" v="112" actId="1076"/>
          <ac:picMkLst>
            <pc:docMk/>
            <pc:sldMk cId="4070122972" sldId="266"/>
            <ac:picMk id="8" creationId="{DBBDF39D-7400-4B70-A2C6-7C4CD75DD03D}"/>
          </ac:picMkLst>
        </pc:picChg>
        <pc:picChg chg="mod">
          <ac:chgData name="Leslie Fuentes" userId="a664d19f-d33d-4b78-895a-fe66a72b43e3" providerId="ADAL" clId="{C420C970-B08D-413A-926D-35936E98B9B4}" dt="2022-11-08T00:50:09.054" v="111" actId="1076"/>
          <ac:picMkLst>
            <pc:docMk/>
            <pc:sldMk cId="4070122972" sldId="266"/>
            <ac:picMk id="9" creationId="{FD072DE2-A38B-4465-B553-04C6DB6D7090}"/>
          </ac:picMkLst>
        </pc:picChg>
        <pc:picChg chg="mod">
          <ac:chgData name="Leslie Fuentes" userId="a664d19f-d33d-4b78-895a-fe66a72b43e3" providerId="ADAL" clId="{C420C970-B08D-413A-926D-35936E98B9B4}" dt="2022-11-08T00:50:08.021" v="110" actId="1076"/>
          <ac:picMkLst>
            <pc:docMk/>
            <pc:sldMk cId="4070122972" sldId="266"/>
            <ac:picMk id="10" creationId="{D6C651E5-328C-44CB-B823-D75DA73C27B3}"/>
          </ac:picMkLst>
        </pc:picChg>
        <pc:picChg chg="mod">
          <ac:chgData name="Leslie Fuentes" userId="a664d19f-d33d-4b78-895a-fe66a72b43e3" providerId="ADAL" clId="{C420C970-B08D-413A-926D-35936E98B9B4}" dt="2022-11-08T00:50:06.106" v="109" actId="1076"/>
          <ac:picMkLst>
            <pc:docMk/>
            <pc:sldMk cId="4070122972" sldId="266"/>
            <ac:picMk id="11" creationId="{2CC89442-E5D0-4D1B-8A4B-72E889D67763}"/>
          </ac:picMkLst>
        </pc:picChg>
      </pc:sldChg>
      <pc:sldChg chg="addSp modSp new del mod">
        <pc:chgData name="Leslie Fuentes" userId="a664d19f-d33d-4b78-895a-fe66a72b43e3" providerId="ADAL" clId="{C420C970-B08D-413A-926D-35936E98B9B4}" dt="2022-11-07T23:01:39.882" v="77" actId="2696"/>
        <pc:sldMkLst>
          <pc:docMk/>
          <pc:sldMk cId="4176688230" sldId="266"/>
        </pc:sldMkLst>
        <pc:picChg chg="add mod modCrop">
          <ac:chgData name="Leslie Fuentes" userId="a664d19f-d33d-4b78-895a-fe66a72b43e3" providerId="ADAL" clId="{C420C970-B08D-413A-926D-35936E98B9B4}" dt="2022-11-07T22:54:15.933" v="16" actId="1076"/>
          <ac:picMkLst>
            <pc:docMk/>
            <pc:sldMk cId="4176688230" sldId="266"/>
            <ac:picMk id="5" creationId="{7F9E0828-471E-C9BD-B777-18D5371F98F7}"/>
          </ac:picMkLst>
        </pc:picChg>
      </pc:sldChg>
      <pc:sldChg chg="addSp delSp modSp add mod modNotesTx">
        <pc:chgData name="Leslie Fuentes" userId="a664d19f-d33d-4b78-895a-fe66a72b43e3" providerId="ADAL" clId="{C420C970-B08D-413A-926D-35936E98B9B4}" dt="2022-11-08T00:45:51.516" v="80" actId="20577"/>
        <pc:sldMkLst>
          <pc:docMk/>
          <pc:sldMk cId="1684230884" sldId="267"/>
        </pc:sldMkLst>
        <pc:spChg chg="del">
          <ac:chgData name="Leslie Fuentes" userId="a664d19f-d33d-4b78-895a-fe66a72b43e3" providerId="ADAL" clId="{C420C970-B08D-413A-926D-35936E98B9B4}" dt="2022-11-07T22:54:27.004" v="18" actId="478"/>
          <ac:spMkLst>
            <pc:docMk/>
            <pc:sldMk cId="1684230884" sldId="267"/>
            <ac:spMk id="2" creationId="{F9FA5B42-9E08-8092-5A2F-FDDE8A0544EE}"/>
          </ac:spMkLst>
        </pc:spChg>
        <pc:spChg chg="del">
          <ac:chgData name="Leslie Fuentes" userId="a664d19f-d33d-4b78-895a-fe66a72b43e3" providerId="ADAL" clId="{C420C970-B08D-413A-926D-35936E98B9B4}" dt="2022-11-07T22:54:28.985" v="19" actId="478"/>
          <ac:spMkLst>
            <pc:docMk/>
            <pc:sldMk cId="1684230884" sldId="267"/>
            <ac:spMk id="3" creationId="{5CC71C38-E728-35B5-0BA8-39643EC85A94}"/>
          </ac:spMkLst>
        </pc:spChg>
        <pc:spChg chg="add del mod ord">
          <ac:chgData name="Leslie Fuentes" userId="a664d19f-d33d-4b78-895a-fe66a72b43e3" providerId="ADAL" clId="{C420C970-B08D-413A-926D-35936E98B9B4}" dt="2022-11-07T22:57:16.475" v="54" actId="207"/>
          <ac:spMkLst>
            <pc:docMk/>
            <pc:sldMk cId="1684230884" sldId="267"/>
            <ac:spMk id="5" creationId="{539DCF0A-CAC2-F718-7C57-2262BC5EF1D9}"/>
          </ac:spMkLst>
        </pc:spChg>
        <pc:spChg chg="add mod">
          <ac:chgData name="Leslie Fuentes" userId="a664d19f-d33d-4b78-895a-fe66a72b43e3" providerId="ADAL" clId="{C420C970-B08D-413A-926D-35936E98B9B4}" dt="2022-11-07T22:54:28.985" v="19" actId="478"/>
          <ac:spMkLst>
            <pc:docMk/>
            <pc:sldMk cId="1684230884" sldId="267"/>
            <ac:spMk id="7" creationId="{AB892BE2-AB29-D038-7E2F-2DB38917E9D2}"/>
          </ac:spMkLst>
        </pc:spChg>
        <pc:spChg chg="add mod">
          <ac:chgData name="Leslie Fuentes" userId="a664d19f-d33d-4b78-895a-fe66a72b43e3" providerId="ADAL" clId="{C420C970-B08D-413A-926D-35936E98B9B4}" dt="2022-11-07T22:58:16.005" v="62" actId="1076"/>
          <ac:spMkLst>
            <pc:docMk/>
            <pc:sldMk cId="1684230884" sldId="267"/>
            <ac:spMk id="9" creationId="{D0DA84D8-922D-1008-F1A6-FC3AF8743F83}"/>
          </ac:spMkLst>
        </pc:spChg>
        <pc:spChg chg="add mod">
          <ac:chgData name="Leslie Fuentes" userId="a664d19f-d33d-4b78-895a-fe66a72b43e3" providerId="ADAL" clId="{C420C970-B08D-413A-926D-35936E98B9B4}" dt="2022-11-07T22:58:58.821" v="73" actId="1076"/>
          <ac:spMkLst>
            <pc:docMk/>
            <pc:sldMk cId="1684230884" sldId="267"/>
            <ac:spMk id="10" creationId="{D2DC6985-8212-CA58-1FED-6BFB152A9833}"/>
          </ac:spMkLst>
        </pc:spChg>
        <pc:spChg chg="add mod">
          <ac:chgData name="Leslie Fuentes" userId="a664d19f-d33d-4b78-895a-fe66a72b43e3" providerId="ADAL" clId="{C420C970-B08D-413A-926D-35936E98B9B4}" dt="2022-11-07T22:59:25.629" v="76" actId="1076"/>
          <ac:spMkLst>
            <pc:docMk/>
            <pc:sldMk cId="1684230884" sldId="267"/>
            <ac:spMk id="11" creationId="{374AB282-B383-9A15-E821-BCA6D430DA92}"/>
          </ac:spMkLst>
        </pc:spChg>
        <pc:picChg chg="add mod">
          <ac:chgData name="Leslie Fuentes" userId="a664d19f-d33d-4b78-895a-fe66a72b43e3" providerId="ADAL" clId="{C420C970-B08D-413A-926D-35936E98B9B4}" dt="2022-11-07T22:58:52.438" v="72" actId="1076"/>
          <ac:picMkLst>
            <pc:docMk/>
            <pc:sldMk cId="1684230884" sldId="267"/>
            <ac:picMk id="8" creationId="{4FC6D6D5-322F-FC5A-F7F3-85674E528395}"/>
          </ac:picMkLst>
        </pc:picChg>
      </pc:sldChg>
      <pc:sldChg chg="new del">
        <pc:chgData name="Leslie Fuentes" userId="a664d19f-d33d-4b78-895a-fe66a72b43e3" providerId="ADAL" clId="{C420C970-B08D-413A-926D-35936E98B9B4}" dt="2022-11-08T00:43:54.392" v="79" actId="47"/>
        <pc:sldMkLst>
          <pc:docMk/>
          <pc:sldMk cId="533759857" sldId="268"/>
        </pc:sldMkLst>
      </pc:sldChg>
      <pc:sldChg chg="delSp modSp add mod ord">
        <pc:chgData name="Leslie Fuentes" userId="a664d19f-d33d-4b78-895a-fe66a72b43e3" providerId="ADAL" clId="{C420C970-B08D-413A-926D-35936E98B9B4}" dt="2022-11-08T00:46:58.748" v="100" actId="1076"/>
        <pc:sldMkLst>
          <pc:docMk/>
          <pc:sldMk cId="4259333605" sldId="268"/>
        </pc:sldMkLst>
        <pc:spChg chg="mod">
          <ac:chgData name="Leslie Fuentes" userId="a664d19f-d33d-4b78-895a-fe66a72b43e3" providerId="ADAL" clId="{C420C970-B08D-413A-926D-35936E98B9B4}" dt="2022-11-08T00:46:58.748" v="100" actId="1076"/>
          <ac:spMkLst>
            <pc:docMk/>
            <pc:sldMk cId="4259333605" sldId="268"/>
            <ac:spMk id="2" creationId="{98404127-48E3-817D-2AC6-B060569E0A1E}"/>
          </ac:spMkLst>
        </pc:spChg>
        <pc:spChg chg="del mod">
          <ac:chgData name="Leslie Fuentes" userId="a664d19f-d33d-4b78-895a-fe66a72b43e3" providerId="ADAL" clId="{C420C970-B08D-413A-926D-35936E98B9B4}" dt="2022-11-08T00:46:52.641" v="99" actId="478"/>
          <ac:spMkLst>
            <pc:docMk/>
            <pc:sldMk cId="4259333605" sldId="268"/>
            <ac:spMk id="3" creationId="{A94E1135-39D0-A7D2-CE3F-1FEA40A7152B}"/>
          </ac:spMkLst>
        </pc:spChg>
      </pc:sldChg>
    </pc:docChg>
  </pc:docChgLst>
  <pc:docChgLst>
    <pc:chgData name="Fuentes, Leslie@DOR" userId="a664d19f-d33d-4b78-895a-fe66a72b43e3" providerId="ADAL" clId="{C420C970-B08D-413A-926D-35936E98B9B4}"/>
    <pc:docChg chg="modSld">
      <pc:chgData name="Fuentes, Leslie@DOR" userId="a664d19f-d33d-4b78-895a-fe66a72b43e3" providerId="ADAL" clId="{C420C970-B08D-413A-926D-35936E98B9B4}" dt="2022-11-09T00:23:22.500" v="15" actId="20577"/>
      <pc:docMkLst>
        <pc:docMk/>
      </pc:docMkLst>
      <pc:sldChg chg="modNotesTx">
        <pc:chgData name="Fuentes, Leslie@DOR" userId="a664d19f-d33d-4b78-895a-fe66a72b43e3" providerId="ADAL" clId="{C420C970-B08D-413A-926D-35936E98B9B4}" dt="2022-11-09T00:20:36.161" v="1" actId="20577"/>
        <pc:sldMkLst>
          <pc:docMk/>
          <pc:sldMk cId="3518278507" sldId="260"/>
        </pc:sldMkLst>
      </pc:sldChg>
      <pc:sldChg chg="modNotesTx">
        <pc:chgData name="Fuentes, Leslie@DOR" userId="a664d19f-d33d-4b78-895a-fe66a72b43e3" providerId="ADAL" clId="{C420C970-B08D-413A-926D-35936E98B9B4}" dt="2022-11-09T00:21:15.557" v="8" actId="20577"/>
        <pc:sldMkLst>
          <pc:docMk/>
          <pc:sldMk cId="1993173602" sldId="261"/>
        </pc:sldMkLst>
      </pc:sldChg>
      <pc:sldChg chg="modNotesTx">
        <pc:chgData name="Fuentes, Leslie@DOR" userId="a664d19f-d33d-4b78-895a-fe66a72b43e3" providerId="ADAL" clId="{C420C970-B08D-413A-926D-35936E98B9B4}" dt="2022-11-09T00:22:54.651" v="13" actId="12"/>
        <pc:sldMkLst>
          <pc:docMk/>
          <pc:sldMk cId="2834336835" sldId="263"/>
        </pc:sldMkLst>
      </pc:sldChg>
      <pc:sldChg chg="modNotesTx">
        <pc:chgData name="Fuentes, Leslie@DOR" userId="a664d19f-d33d-4b78-895a-fe66a72b43e3" providerId="ADAL" clId="{C420C970-B08D-413A-926D-35936E98B9B4}" dt="2022-11-09T00:23:17.218" v="14" actId="20577"/>
        <pc:sldMkLst>
          <pc:docMk/>
          <pc:sldMk cId="1684230884" sldId="267"/>
        </pc:sldMkLst>
      </pc:sldChg>
      <pc:sldChg chg="modNotesTx">
        <pc:chgData name="Fuentes, Leslie@DOR" userId="a664d19f-d33d-4b78-895a-fe66a72b43e3" providerId="ADAL" clId="{C420C970-B08D-413A-926D-35936E98B9B4}" dt="2022-11-09T00:23:22.500" v="15" actId="20577"/>
        <pc:sldMkLst>
          <pc:docMk/>
          <pc:sldMk cId="4259333605"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375364-8DDA-49B9-8265-7E296558030E}" type="datetimeFigureOut">
              <a:rPr lang="en-US" smtClean="0"/>
              <a:t>11/8/2022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E1AC7-7CC7-41C7-9DE0-3D3DEDDF8C54}" type="slidenum">
              <a:rPr lang="en-US" smtClean="0"/>
              <a:t>‹#›</a:t>
            </a:fld>
            <a:endParaRPr lang="en-US"/>
          </a:p>
        </p:txBody>
      </p:sp>
    </p:spTree>
    <p:extLst>
      <p:ext uri="{BB962C8B-B14F-4D97-AF65-F5344CB8AC3E}">
        <p14:creationId xmlns:p14="http://schemas.microsoft.com/office/powerpoint/2010/main" val="1988847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dd.ca.gov/en/jobs_and_training/WOTC_Frequently_Asked_Questions/#collapse-0985f1ca-9ea5-43b3-bb1f-6b98dbb4448c"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edd.ca.gov/en/jobs_and_training/WOTC_Frequently_Asked_Ques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Agenda</a:t>
            </a:r>
          </a:p>
          <a:p>
            <a:pPr marL="228600" indent="-228600">
              <a:buAutoNum type="arabicPeriod"/>
            </a:pPr>
            <a:r>
              <a:rPr lang="en-US" b="0" u="none" dirty="0"/>
              <a:t>WOTC</a:t>
            </a:r>
          </a:p>
          <a:p>
            <a:pPr marL="228600" indent="-228600">
              <a:buAutoNum type="arabicPeriod"/>
            </a:pPr>
            <a:r>
              <a:rPr lang="en-US" sz="1400" b="0" dirty="0"/>
              <a:t>Tax Incentives </a:t>
            </a:r>
            <a:r>
              <a:rPr lang="en-US" sz="1200" b="0" dirty="0"/>
              <a:t>For Providing Business Accessibility</a:t>
            </a:r>
          </a:p>
          <a:p>
            <a:pPr marL="228600" indent="-228600">
              <a:buAutoNum type="arabicPeriod"/>
            </a:pPr>
            <a:r>
              <a:rPr lang="en-US" sz="1200" b="0" u="none" dirty="0"/>
              <a:t>OJT</a:t>
            </a:r>
            <a:endParaRPr lang="en-US" b="0" u="none" dirty="0"/>
          </a:p>
          <a:p>
            <a:endParaRPr lang="en-US" dirty="0"/>
          </a:p>
        </p:txBody>
      </p:sp>
      <p:sp>
        <p:nvSpPr>
          <p:cNvPr id="4" name="Slide Number Placeholder 3"/>
          <p:cNvSpPr>
            <a:spLocks noGrp="1"/>
          </p:cNvSpPr>
          <p:nvPr>
            <p:ph type="sldNum" sz="quarter" idx="5"/>
          </p:nvPr>
        </p:nvSpPr>
        <p:spPr/>
        <p:txBody>
          <a:bodyPr/>
          <a:lstStyle/>
          <a:p>
            <a:fld id="{966E1AC7-7CC7-41C7-9DE0-3D3DEDDF8C54}" type="slidenum">
              <a:rPr lang="en-US" smtClean="0"/>
              <a:t>1</a:t>
            </a:fld>
            <a:endParaRPr lang="en-US"/>
          </a:p>
        </p:txBody>
      </p:sp>
    </p:spTree>
    <p:extLst>
      <p:ext uri="{BB962C8B-B14F-4D97-AF65-F5344CB8AC3E}">
        <p14:creationId xmlns:p14="http://schemas.microsoft.com/office/powerpoint/2010/main" val="916522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2374E"/>
                </a:solidFill>
                <a:effectLst/>
                <a:latin typeface="inherit"/>
                <a:hlinkClick r:id="rId3"/>
              </a:rPr>
              <a:t>https://edd.ca.gov/en/jobs_and_training/WOTC_Frequently_Asked_Questions/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bg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bg1"/>
                </a:solidFill>
                <a:effectLst/>
                <a:latin typeface="Arial" panose="020B0604020202020204" pitchFamily="34" charset="0"/>
                <a:cs typeface="Arial" panose="020B0604020202020204" pitchFamily="34" charset="0"/>
              </a:rPr>
              <a:t>Employers may meet their business needs and claim a tax credit if they hire an individual who is in a WOTC targeted group.</a:t>
            </a:r>
            <a:endParaRPr lang="en-US" sz="1200" u="sng" dirty="0">
              <a:solidFill>
                <a:schemeClr val="bg1"/>
              </a:solidFill>
              <a:latin typeface="Arial" panose="020B0604020202020204" pitchFamily="34" charset="0"/>
              <a:cs typeface="Arial" panose="020B0604020202020204" pitchFamily="34" charset="0"/>
            </a:endParaRPr>
          </a:p>
          <a:p>
            <a:endParaRPr lang="en-US" dirty="0"/>
          </a:p>
          <a:p>
            <a:pPr algn="l"/>
            <a:r>
              <a:rPr lang="en-US" b="0" i="0" dirty="0">
                <a:solidFill>
                  <a:srgbClr val="333333"/>
                </a:solidFill>
                <a:effectLst/>
                <a:latin typeface="Source Sans Pro" panose="020B0503030403020204" pitchFamily="34" charset="0"/>
              </a:rPr>
              <a:t>The WOTC has two purposes:</a:t>
            </a:r>
          </a:p>
          <a:p>
            <a:pPr algn="l">
              <a:buFont typeface="Arial" panose="020B0604020202020204" pitchFamily="34" charset="0"/>
              <a:buChar char="•"/>
            </a:pPr>
            <a:r>
              <a:rPr lang="en-US" b="0" i="0" dirty="0">
                <a:solidFill>
                  <a:srgbClr val="333333"/>
                </a:solidFill>
                <a:effectLst/>
                <a:latin typeface="Source Sans Pro" panose="020B0503030403020204" pitchFamily="34" charset="0"/>
              </a:rPr>
              <a:t>To promote the hiring of individuals who qualify as a member of a target group, and</a:t>
            </a:r>
          </a:p>
          <a:p>
            <a:pPr algn="l">
              <a:buFont typeface="Arial" panose="020B0604020202020204" pitchFamily="34" charset="0"/>
              <a:buChar char="•"/>
            </a:pPr>
            <a:r>
              <a:rPr lang="en-US" b="0" i="0" dirty="0">
                <a:solidFill>
                  <a:srgbClr val="333333"/>
                </a:solidFill>
                <a:effectLst/>
                <a:latin typeface="Source Sans Pro" panose="020B0503030403020204" pitchFamily="34" charset="0"/>
              </a:rPr>
              <a:t>To provide a federal tax credit to employers who hire these individuals.</a:t>
            </a:r>
          </a:p>
          <a:p>
            <a:pPr algn="l">
              <a:buFont typeface="Arial" panose="020B0604020202020204" pitchFamily="34" charset="0"/>
              <a:buChar char="•"/>
            </a:pPr>
            <a:endParaRPr lang="en-US" b="0" i="0" dirty="0">
              <a:solidFill>
                <a:srgbClr val="333333"/>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bg1"/>
                </a:solidFill>
                <a:effectLst/>
                <a:latin typeface="Arial" panose="020B0604020202020204" pitchFamily="34" charset="0"/>
                <a:cs typeface="Arial" panose="020B0604020202020204" pitchFamily="34" charset="0"/>
              </a:rPr>
              <a:t>The </a:t>
            </a:r>
            <a:r>
              <a:rPr lang="en-US" sz="1200" b="0" i="0" dirty="0">
                <a:solidFill>
                  <a:srgbClr val="4D24E4"/>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Employment Development Department (EDD) </a:t>
            </a:r>
            <a:r>
              <a:rPr lang="en-US" sz="1200" b="0" i="0" dirty="0">
                <a:solidFill>
                  <a:schemeClr val="bg1"/>
                </a:solidFill>
                <a:effectLst/>
                <a:latin typeface="Arial" panose="020B0604020202020204" pitchFamily="34" charset="0"/>
                <a:cs typeface="Arial" panose="020B0604020202020204" pitchFamily="34" charset="0"/>
              </a:rPr>
              <a:t>is the WOTC certifying agency for California employers.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bg1"/>
              </a:solidFill>
              <a:effectLst/>
              <a:latin typeface="Arial" panose="020B0604020202020204" pitchFamily="34" charset="0"/>
              <a:cs typeface="Arial" panose="020B0604020202020204" pitchFamily="34" charset="0"/>
            </a:endParaRPr>
          </a:p>
          <a:p>
            <a:pPr algn="l"/>
            <a:r>
              <a:rPr lang="en-US" b="0" i="0" u="none" strike="noStrike" dirty="0">
                <a:solidFill>
                  <a:srgbClr val="02374E"/>
                </a:solidFill>
                <a:effectLst/>
                <a:latin typeface="inherit"/>
                <a:hlinkClick r:id="rId3"/>
              </a:rPr>
              <a:t>What is the amount of the credit available through WOTC?</a:t>
            </a:r>
            <a:endParaRPr lang="en-US" b="0" i="0" dirty="0">
              <a:solidFill>
                <a:srgbClr val="333333"/>
              </a:solidFill>
              <a:effectLst/>
              <a:latin typeface="inherit"/>
            </a:endParaRPr>
          </a:p>
          <a:p>
            <a:pPr algn="l"/>
            <a:r>
              <a:rPr lang="en-US" b="0" i="0" dirty="0">
                <a:solidFill>
                  <a:srgbClr val="333333"/>
                </a:solidFill>
                <a:effectLst/>
                <a:latin typeface="Source Sans Pro" panose="020B0503030403020204" pitchFamily="34" charset="0"/>
              </a:rPr>
              <a:t>The amount of the tax credit varies by target group. The tax credit for target groups A, B, C, D, E, G, H, and L is 40 percent of qualified first year wages up to $6,000 if the individual is retained for at least 400 hours. If the individual is retained less than 400 hours but at least 120 hours a 25 percent tax credit is available on qualified first year wages up to $6,000. The exception is target group F (summer youth). The maximum amount of wages to which the tax credit may be applied shall not exceed $3,000. The tax credit for target group I, long-term family assistance recipient, is 40 percent of first year qualified wages up to $10,000 and 50 percent of second year qualified wages up to $10,000. The individual must be retained at least 180 days or 400 hours. In certain circumstances you may be able to claim either the 40 percent of $6,000 tax credit or the 40 percent of $10,000 tax credit.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bg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bg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dirty="0">
                <a:solidFill>
                  <a:schemeClr val="bg1"/>
                </a:solidFill>
                <a:effectLst/>
                <a:latin typeface="Arial" panose="020B0604020202020204" pitchFamily="34" charset="0"/>
                <a:cs typeface="Arial" panose="020B0604020202020204" pitchFamily="34" charset="0"/>
              </a:rPr>
              <a:t>TARGETED GROUPS</a:t>
            </a:r>
          </a:p>
          <a:p>
            <a:pPr marL="342900" indent="-342900" algn="l">
              <a:buFont typeface="+mj-lt"/>
              <a:buAutoNum type="alphaUcPeriod"/>
            </a:pPr>
            <a:r>
              <a:rPr lang="en-US" sz="1400" b="0" i="0" dirty="0">
                <a:solidFill>
                  <a:srgbClr val="333333"/>
                </a:solidFill>
                <a:effectLst/>
                <a:latin typeface="Arial" panose="020B0604020202020204" pitchFamily="34" charset="0"/>
                <a:cs typeface="Arial" panose="020B0604020202020204" pitchFamily="34" charset="0"/>
              </a:rPr>
              <a:t>Qualified recipients of Temporary Assistance to Needy Families (TANF).</a:t>
            </a:r>
          </a:p>
          <a:p>
            <a:pPr marL="342900" indent="-342900" algn="l">
              <a:buFont typeface="+mj-lt"/>
              <a:buAutoNum type="alphaUcPeriod"/>
            </a:pPr>
            <a:r>
              <a:rPr lang="en-US" sz="1400" b="0" i="0" dirty="0">
                <a:solidFill>
                  <a:srgbClr val="333333"/>
                </a:solidFill>
                <a:effectLst/>
                <a:latin typeface="Arial" panose="020B0604020202020204" pitchFamily="34" charset="0"/>
                <a:cs typeface="Arial" panose="020B0604020202020204" pitchFamily="34" charset="0"/>
              </a:rPr>
              <a:t>Qualified veterans receiving Food Stamps or qualified veterans with a service-connected disability who:</a:t>
            </a:r>
          </a:p>
          <a:p>
            <a:pPr lvl="1"/>
            <a:r>
              <a:rPr lang="en-US" sz="1400" b="0" i="0" dirty="0">
                <a:solidFill>
                  <a:srgbClr val="333333"/>
                </a:solidFill>
                <a:effectLst/>
                <a:latin typeface="Arial" panose="020B0604020202020204" pitchFamily="34" charset="0"/>
                <a:cs typeface="Arial" panose="020B0604020202020204" pitchFamily="34" charset="0"/>
              </a:rPr>
              <a:t>Have a hiring date which is not more than one year after having been discharged or released from active-duty OR</a:t>
            </a:r>
          </a:p>
          <a:p>
            <a:pPr lvl="1"/>
            <a:r>
              <a:rPr lang="en-US" sz="1400" b="0" i="0" dirty="0">
                <a:solidFill>
                  <a:srgbClr val="333333"/>
                </a:solidFill>
                <a:effectLst/>
                <a:latin typeface="Arial" panose="020B0604020202020204" pitchFamily="34" charset="0"/>
                <a:cs typeface="Arial" panose="020B0604020202020204" pitchFamily="34" charset="0"/>
              </a:rPr>
              <a:t>Have aggregate periods of unemployment during the one-year period ending on the hiring date that equal or exceed six months.</a:t>
            </a:r>
          </a:p>
          <a:p>
            <a:pPr marL="342900" indent="-342900" algn="l">
              <a:buFont typeface="+mj-lt"/>
              <a:buAutoNum type="alphaUcPeriod"/>
            </a:pPr>
            <a:r>
              <a:rPr lang="en-US" sz="1400" b="0" i="0" dirty="0">
                <a:solidFill>
                  <a:srgbClr val="333333"/>
                </a:solidFill>
                <a:effectLst/>
                <a:latin typeface="Arial" panose="020B0604020202020204" pitchFamily="34" charset="0"/>
                <a:cs typeface="Arial" panose="020B0604020202020204" pitchFamily="34" charset="0"/>
              </a:rPr>
              <a:t>Ex-felons hired no later than one year after conviction or release from prison.</a:t>
            </a:r>
          </a:p>
          <a:p>
            <a:pPr marL="342900" indent="-342900" algn="l">
              <a:buFont typeface="+mj-lt"/>
              <a:buAutoNum type="alphaUcPeriod"/>
            </a:pPr>
            <a:r>
              <a:rPr lang="en-US" sz="1400" b="0" i="0" dirty="0">
                <a:solidFill>
                  <a:srgbClr val="333333"/>
                </a:solidFill>
                <a:effectLst/>
                <a:latin typeface="Arial" panose="020B0604020202020204" pitchFamily="34" charset="0"/>
                <a:cs typeface="Arial" panose="020B0604020202020204" pitchFamily="34" charset="0"/>
              </a:rPr>
              <a:t>Designated Community Resident – an individual who has attained ages 18 but not 40 on the hiring date who resides in an Empowerment Zone, or Rural Renewal County.</a:t>
            </a:r>
          </a:p>
          <a:p>
            <a:pPr marL="342900" indent="-342900" algn="l">
              <a:buFont typeface="+mj-lt"/>
              <a:buAutoNum type="alphaUcPeriod"/>
            </a:pPr>
            <a:r>
              <a:rPr lang="en-US" sz="1400" b="0" i="0" dirty="0">
                <a:solidFill>
                  <a:srgbClr val="333333"/>
                </a:solidFill>
                <a:effectLst/>
                <a:latin typeface="Arial" panose="020B0604020202020204" pitchFamily="34" charset="0"/>
                <a:cs typeface="Arial" panose="020B0604020202020204" pitchFamily="34" charset="0"/>
              </a:rPr>
              <a:t>Vocational rehabilitation referrals, including Ticket Holders with an individual work plan developed and implemented by an Employment Network.</a:t>
            </a:r>
          </a:p>
          <a:p>
            <a:pPr marL="342900" indent="-342900" algn="l">
              <a:buFont typeface="+mj-lt"/>
              <a:buAutoNum type="alphaUcPeriod"/>
            </a:pPr>
            <a:r>
              <a:rPr lang="en-US" sz="1400" b="0" i="0" dirty="0">
                <a:solidFill>
                  <a:srgbClr val="333333"/>
                </a:solidFill>
                <a:effectLst/>
                <a:latin typeface="Arial" panose="020B0604020202020204" pitchFamily="34" charset="0"/>
                <a:cs typeface="Arial" panose="020B0604020202020204" pitchFamily="34" charset="0"/>
              </a:rPr>
              <a:t>Qualified summer youth ages 16 through 17 who reside in an Empowerment Zone.</a:t>
            </a:r>
          </a:p>
          <a:p>
            <a:pPr marL="342900" indent="-342900" algn="l">
              <a:buFont typeface="+mj-lt"/>
              <a:buAutoNum type="alphaUcPeriod"/>
            </a:pPr>
            <a:r>
              <a:rPr lang="en-US" sz="1400" b="0" i="0" dirty="0">
                <a:solidFill>
                  <a:srgbClr val="333333"/>
                </a:solidFill>
                <a:effectLst/>
                <a:latin typeface="Arial" panose="020B0604020202020204" pitchFamily="34" charset="0"/>
                <a:cs typeface="Arial" panose="020B0604020202020204" pitchFamily="34" charset="0"/>
              </a:rPr>
              <a:t>Qualified Food Stamp recipients ages 18 but not 40 on the hiring date.</a:t>
            </a:r>
          </a:p>
          <a:p>
            <a:pPr marL="342900" indent="-342900" algn="l">
              <a:buFont typeface="+mj-lt"/>
              <a:buAutoNum type="alphaUcPeriod"/>
            </a:pPr>
            <a:r>
              <a:rPr lang="en-US" sz="1400" b="0" i="0" dirty="0">
                <a:solidFill>
                  <a:srgbClr val="333333"/>
                </a:solidFill>
                <a:effectLst/>
                <a:latin typeface="Arial" panose="020B0604020202020204" pitchFamily="34" charset="0"/>
                <a:cs typeface="Arial" panose="020B0604020202020204" pitchFamily="34" charset="0"/>
              </a:rPr>
              <a:t>Qualified recipients of Supplemental Security Income (SSI).</a:t>
            </a:r>
          </a:p>
          <a:p>
            <a:pPr marL="342900" indent="-342900" algn="l">
              <a:buFont typeface="+mj-lt"/>
              <a:buAutoNum type="alphaUcPeriod"/>
            </a:pPr>
            <a:r>
              <a:rPr lang="en-US" sz="1400" b="0" i="0" dirty="0">
                <a:solidFill>
                  <a:srgbClr val="333333"/>
                </a:solidFill>
                <a:effectLst/>
                <a:latin typeface="Arial" panose="020B0604020202020204" pitchFamily="34" charset="0"/>
                <a:cs typeface="Arial" panose="020B0604020202020204" pitchFamily="34" charset="0"/>
              </a:rPr>
              <a:t>Long-term family assistance recipients.</a:t>
            </a:r>
          </a:p>
          <a:p>
            <a:pPr marL="0" indent="0" algn="l">
              <a:buNone/>
            </a:pPr>
            <a:r>
              <a:rPr lang="en-US" sz="1600" b="0" i="0" dirty="0">
                <a:solidFill>
                  <a:srgbClr val="333333"/>
                </a:solidFill>
                <a:effectLst/>
                <a:latin typeface="Arial" panose="020B0604020202020204" pitchFamily="34" charset="0"/>
                <a:cs typeface="Arial" panose="020B0604020202020204" pitchFamily="34" charset="0"/>
              </a:rPr>
              <a:t>L</a:t>
            </a:r>
            <a:r>
              <a:rPr lang="en-US" sz="1400" b="0" i="0" dirty="0">
                <a:solidFill>
                  <a:srgbClr val="333333"/>
                </a:solidFill>
                <a:effectLst/>
                <a:latin typeface="Arial" panose="020B0604020202020204" pitchFamily="34" charset="0"/>
                <a:cs typeface="Arial" panose="020B0604020202020204" pitchFamily="34" charset="0"/>
              </a:rPr>
              <a:t>.    Qualified Long-Term Unemployment Recipients.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bg1"/>
              </a:solidFill>
              <a:effectLst/>
              <a:latin typeface="Arial" panose="020B0604020202020204" pitchFamily="34" charset="0"/>
              <a:cs typeface="Arial" panose="020B0604020202020204" pitchFamily="34" charset="0"/>
            </a:endParaRPr>
          </a:p>
          <a:p>
            <a:pPr algn="l"/>
            <a:endParaRPr lang="en-US" b="0" i="0" dirty="0">
              <a:solidFill>
                <a:srgbClr val="333333"/>
              </a:solidFill>
              <a:effectLst/>
              <a:latin typeface="Source Sans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966E1AC7-7CC7-41C7-9DE0-3D3DEDDF8C54}" type="slidenum">
              <a:rPr lang="en-US" smtClean="0"/>
              <a:t>2</a:t>
            </a:fld>
            <a:endParaRPr lang="en-US"/>
          </a:p>
        </p:txBody>
      </p:sp>
    </p:spTree>
    <p:extLst>
      <p:ext uri="{BB962C8B-B14F-4D97-AF65-F5344CB8AC3E}">
        <p14:creationId xmlns:p14="http://schemas.microsoft.com/office/powerpoint/2010/main" val="581111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Malgun Gothic" panose="020B0503020000020004" pitchFamily="34" charset="-127"/>
                <a:cs typeface="Times New Roman" panose="02020603050405020304" pitchFamily="18" charset="0"/>
              </a:rPr>
              <a:t>DOR Business Specialists can complete the Form 9062 before the job seeker is hired. This form is used to assist the job applicant in marketing themselves to employers by telling employers that they can potentially receive a tax credit for hiring them. The job seeker takes form (9062) with them indicating that they are certified as being in a target group.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Malgun Gothic" panose="020B0503020000020004" pitchFamily="34" charset="-127"/>
              <a:cs typeface="Times New Roman" panose="02020603050405020304" pitchFamily="18" charset="0"/>
            </a:endParaRPr>
          </a:p>
          <a:p>
            <a:pPr marL="0" marR="0" lvl="0" indent="0">
              <a:spcBef>
                <a:spcPts val="0"/>
              </a:spcBef>
              <a:spcAft>
                <a:spcPts val="0"/>
              </a:spcAft>
              <a:buFont typeface="Symbol" panose="05050102010706020507" pitchFamily="18" charset="2"/>
              <a:buNone/>
            </a:pPr>
            <a:r>
              <a:rPr lang="en-US" sz="1400" b="1" dirty="0">
                <a:effectLst/>
                <a:latin typeface="Arial" panose="020B0604020202020204" pitchFamily="34" charset="0"/>
                <a:ea typeface="Malgun Gothic" panose="020B0503020000020004" pitchFamily="34" charset="-127"/>
                <a:cs typeface="Times New Roman" panose="02020603050405020304" pitchFamily="18" charset="0"/>
              </a:rPr>
              <a:t>The 9062 must be submitted to CA WOTC accompanied by an IRS Form 8850 no later than the 28</a:t>
            </a:r>
            <a:r>
              <a:rPr lang="en-US" sz="1400" b="1" baseline="30000" dirty="0">
                <a:effectLst/>
                <a:latin typeface="Arial" panose="020B0604020202020204" pitchFamily="34" charset="0"/>
                <a:ea typeface="Malgun Gothic" panose="020B0503020000020004" pitchFamily="34" charset="-127"/>
                <a:cs typeface="Times New Roman" panose="02020603050405020304" pitchFamily="18" charset="0"/>
              </a:rPr>
              <a:t>th</a:t>
            </a:r>
            <a:r>
              <a:rPr lang="en-US" sz="1400" b="1" dirty="0">
                <a:effectLst/>
                <a:latin typeface="Arial" panose="020B0604020202020204" pitchFamily="34" charset="0"/>
                <a:ea typeface="Malgun Gothic" panose="020B0503020000020004" pitchFamily="34" charset="-127"/>
                <a:cs typeface="Times New Roman" panose="02020603050405020304" pitchFamily="18" charset="0"/>
              </a:rPr>
              <a:t> calendar day after the date the job seeker/employee is hired</a:t>
            </a:r>
            <a:r>
              <a:rPr lang="en-US" sz="1400" dirty="0">
                <a:effectLst/>
                <a:latin typeface="Arial" panose="020B0604020202020204" pitchFamily="34" charset="0"/>
                <a:ea typeface="Malgun Gothic" panose="020B0503020000020004" pitchFamily="34" charset="-127"/>
                <a:cs typeface="Times New Roman" panose="02020603050405020304" pitchFamily="18" charset="0"/>
              </a:rPr>
              <a:t>.</a:t>
            </a:r>
          </a:p>
          <a:p>
            <a:pPr marL="457200" marR="0">
              <a:spcBef>
                <a:spcPts val="0"/>
              </a:spcBef>
              <a:spcAft>
                <a:spcPts val="0"/>
              </a:spcAft>
            </a:pPr>
            <a:r>
              <a:rPr lang="en-US"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1400" dirty="0">
              <a:effectLst/>
              <a:latin typeface="Arial" panose="020B0604020202020204" pitchFamily="34" charset="0"/>
              <a:ea typeface="Malgun Gothic" panose="020B0503020000020004" pitchFamily="34" charset="-127"/>
              <a:cs typeface="Times New Roman" panose="02020603050405020304" pitchFamily="18" charset="0"/>
            </a:endParaRPr>
          </a:p>
          <a:p>
            <a:pPr marL="742950" marR="0" lvl="1" indent="-285750">
              <a:spcBef>
                <a:spcPts val="0"/>
              </a:spcBef>
              <a:spcAft>
                <a:spcPts val="0"/>
              </a:spcAft>
              <a:buFont typeface="+mj-lt"/>
              <a:buAutoNum type="arabicPeriod"/>
            </a:pPr>
            <a:r>
              <a:rPr lang="en-US" sz="1400" dirty="0">
                <a:effectLst/>
                <a:latin typeface="Arial" panose="020B0604020202020204" pitchFamily="34" charset="0"/>
                <a:ea typeface="Times New Roman" panose="02020603050405020304" pitchFamily="18" charset="0"/>
                <a:cs typeface="Arial" panose="020B0604020202020204" pitchFamily="34" charset="0"/>
              </a:rPr>
              <a:t>Applications postmarked later than 28 days after the Start Date will be considered “Untimely” and will be denied.</a:t>
            </a:r>
            <a:endParaRPr lang="en-US" sz="1400" dirty="0">
              <a:effectLst/>
              <a:latin typeface="Arial" panose="020B0604020202020204" pitchFamily="34" charset="0"/>
              <a:ea typeface="Malgun Gothic" panose="020B0503020000020004" pitchFamily="34" charset="-127"/>
              <a:cs typeface="Times New Roman" panose="02020603050405020304" pitchFamily="18" charset="0"/>
            </a:endParaRPr>
          </a:p>
          <a:p>
            <a:pPr marL="742950" marR="0" lvl="1" indent="-285750">
              <a:spcBef>
                <a:spcPts val="0"/>
              </a:spcBef>
              <a:spcAft>
                <a:spcPts val="0"/>
              </a:spcAft>
              <a:buFont typeface="+mj-lt"/>
              <a:buAutoNum type="arabicPeriod"/>
            </a:pPr>
            <a:r>
              <a:rPr lang="en-US" sz="1400" dirty="0">
                <a:effectLst/>
                <a:latin typeface="Arial" panose="020B0604020202020204" pitchFamily="34" charset="0"/>
                <a:ea typeface="Times New Roman" panose="02020603050405020304" pitchFamily="18" charset="0"/>
                <a:cs typeface="Arial" panose="020B0604020202020204" pitchFamily="34" charset="0"/>
              </a:rPr>
              <a:t>If the 28</a:t>
            </a:r>
            <a:r>
              <a:rPr lang="en-US" sz="1400" baseline="30000" dirty="0">
                <a:effectLst/>
                <a:latin typeface="Arial" panose="020B0604020202020204" pitchFamily="34" charset="0"/>
                <a:ea typeface="Times New Roman" panose="02020603050405020304" pitchFamily="18" charset="0"/>
                <a:cs typeface="Arial" panose="020B0604020202020204" pitchFamily="34" charset="0"/>
              </a:rPr>
              <a:t>th</a:t>
            </a:r>
            <a:r>
              <a:rPr lang="en-US" sz="1400" dirty="0">
                <a:effectLst/>
                <a:latin typeface="Arial" panose="020B0604020202020204" pitchFamily="34" charset="0"/>
                <a:ea typeface="Times New Roman" panose="02020603050405020304" pitchFamily="18" charset="0"/>
                <a:cs typeface="Arial" panose="020B0604020202020204" pitchFamily="34" charset="0"/>
              </a:rPr>
              <a:t> day falls on a weekend, Federal holiday, or California State holiday, the final date for submission will be the next immediate business day</a:t>
            </a:r>
            <a:endParaRPr lang="en-US" sz="1400" dirty="0">
              <a:effectLst/>
              <a:latin typeface="Arial" panose="020B0604020202020204" pitchFamily="34" charset="0"/>
              <a:ea typeface="Malgun Gothic" panose="020B0503020000020004" pitchFamily="34" charset="-127"/>
              <a:cs typeface="Times New Roman" panose="02020603050405020304" pitchFamily="18" charset="0"/>
            </a:endParaRPr>
          </a:p>
          <a:p>
            <a:pPr marL="962025" marR="0">
              <a:spcBef>
                <a:spcPts val="0"/>
              </a:spcBef>
              <a:spcAft>
                <a:spcPts val="0"/>
              </a:spcAft>
            </a:pPr>
            <a:r>
              <a:rPr lang="en-US" sz="1400" dirty="0">
                <a:effectLst/>
                <a:latin typeface="Arial" panose="020B0604020202020204" pitchFamily="34" charset="0"/>
                <a:ea typeface="Malgun Gothic" panose="020B0503020000020004" pitchFamily="34" charset="-127"/>
                <a:cs typeface="Times New Roman" panose="02020603050405020304" pitchFamily="18" charset="0"/>
              </a:rPr>
              <a:t> </a:t>
            </a:r>
          </a:p>
          <a:p>
            <a:pPr marL="0" marR="0" lvl="0" indent="0">
              <a:spcBef>
                <a:spcPts val="0"/>
              </a:spcBef>
              <a:spcAft>
                <a:spcPts val="0"/>
              </a:spcAft>
              <a:buFont typeface="Symbol" panose="05050102010706020507" pitchFamily="18" charset="2"/>
              <a:buNone/>
            </a:pPr>
            <a:r>
              <a:rPr lang="en-US" sz="1400" dirty="0">
                <a:effectLst/>
                <a:latin typeface="Arial" panose="020B0604020202020204" pitchFamily="34" charset="0"/>
                <a:ea typeface="Malgun Gothic" panose="020B0503020000020004" pitchFamily="34" charset="-127"/>
                <a:cs typeface="Times New Roman" panose="02020603050405020304" pitchFamily="18" charset="0"/>
              </a:rPr>
              <a:t>Although there is electronic system for employers to submit applications, applications with a 9062 must be mailed to EDD.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Malgun Gothic" panose="020B0503020000020004" pitchFamily="34" charset="-127"/>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66E1AC7-7CC7-41C7-9DE0-3D3DEDDF8C54}" type="slidenum">
              <a:rPr lang="en-US" smtClean="0"/>
              <a:t>3</a:t>
            </a:fld>
            <a:endParaRPr lang="en-US"/>
          </a:p>
        </p:txBody>
      </p:sp>
    </p:spTree>
    <p:extLst>
      <p:ext uri="{BB962C8B-B14F-4D97-AF65-F5344CB8AC3E}">
        <p14:creationId xmlns:p14="http://schemas.microsoft.com/office/powerpoint/2010/main" val="248384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May I use the tax credit and tax deduction together? </a:t>
            </a:r>
          </a:p>
          <a:p>
            <a:r>
              <a:rPr lang="en-US" b="0" u="none" dirty="0"/>
              <a:t>Small businesses may use the credit and deduction together, if the expenses incurred qualify under both Sections 44 and 190. If a business spent $12,000 for access adaptations, it would qualify for a $5,000 tax credit and a $7,000 tax deduction. </a:t>
            </a:r>
          </a:p>
          <a:p>
            <a:endParaRPr lang="en-US" b="1" u="sng" dirty="0"/>
          </a:p>
          <a:p>
            <a:r>
              <a:rPr lang="en-US" b="1" u="sng" dirty="0"/>
              <a:t>SMALL BUSINESS TAX CREDIT: IRS CODE SECTION 44, DISABLED ACCESS CREDIT </a:t>
            </a:r>
          </a:p>
          <a:p>
            <a:r>
              <a:rPr lang="en-US" b="1" dirty="0"/>
              <a:t>What is it? </a:t>
            </a:r>
          </a:p>
          <a:p>
            <a:r>
              <a:rPr lang="en-US" dirty="0"/>
              <a:t>Small businesses may take an annual tax credit for making their businesses accessible to persons with disabilities. </a:t>
            </a:r>
          </a:p>
          <a:p>
            <a:r>
              <a:rPr lang="en-US" b="1" dirty="0"/>
              <a:t>Who is eligible? </a:t>
            </a:r>
          </a:p>
          <a:p>
            <a:r>
              <a:rPr lang="en-US" dirty="0"/>
              <a:t>Small businesses that in the previous year earned a maximum of $1 million in revenue or had 30 or fewer full-time employees. </a:t>
            </a:r>
          </a:p>
          <a:p>
            <a:r>
              <a:rPr lang="en-US" b="1" dirty="0"/>
              <a:t>What is the amount? </a:t>
            </a:r>
          </a:p>
          <a:p>
            <a:r>
              <a:rPr lang="en-US" dirty="0"/>
              <a:t>The credit is 50 percent of expenditures over $250, not to exceed $10,250, for a maximum benefit of $5,000. The credit amount is subtracted from the total tax liability. </a:t>
            </a:r>
          </a:p>
          <a:p>
            <a:r>
              <a:rPr lang="en-US" b="1" dirty="0"/>
              <a:t>What expenses are covered? </a:t>
            </a:r>
          </a:p>
          <a:p>
            <a:r>
              <a:rPr lang="en-US" dirty="0"/>
              <a:t>The credit is available every year and can be used for a variety of costs such as: </a:t>
            </a:r>
          </a:p>
          <a:p>
            <a:pPr marL="628650" lvl="1" indent="-171450">
              <a:buFont typeface="Arial" panose="020B0604020202020204" pitchFamily="34" charset="0"/>
              <a:buChar char="•"/>
            </a:pPr>
            <a:r>
              <a:rPr lang="en-US" dirty="0"/>
              <a:t>Sign language interpreters for employees or customers who have hearing impairments; </a:t>
            </a:r>
          </a:p>
          <a:p>
            <a:pPr marL="628650" lvl="1" indent="-171450">
              <a:buFont typeface="Arial" panose="020B0604020202020204" pitchFamily="34" charset="0"/>
              <a:buChar char="•"/>
            </a:pPr>
            <a:r>
              <a:rPr lang="en-US" dirty="0"/>
              <a:t>Readers for employees or customers who have visual impairments; </a:t>
            </a:r>
          </a:p>
          <a:p>
            <a:pPr marL="628650" lvl="1" indent="-171450">
              <a:buFont typeface="Arial" panose="020B0604020202020204" pitchFamily="34" charset="0"/>
              <a:buChar char="•"/>
            </a:pPr>
            <a:r>
              <a:rPr lang="en-US" dirty="0"/>
              <a:t>The purchase of adaptive equipment or the modification of equipment;</a:t>
            </a:r>
          </a:p>
          <a:p>
            <a:pPr marL="628650" lvl="1" indent="-171450">
              <a:buFont typeface="Arial" panose="020B0604020202020204" pitchFamily="34" charset="0"/>
              <a:buChar char="•"/>
            </a:pPr>
            <a:r>
              <a:rPr lang="en-US" dirty="0"/>
              <a:t>The production of print materials in accessible formats (e.g., Braille, audio tape, large print); </a:t>
            </a:r>
          </a:p>
          <a:p>
            <a:pPr marL="628650" lvl="1" indent="-171450">
              <a:buFont typeface="Arial" panose="020B0604020202020204" pitchFamily="34" charset="0"/>
              <a:buChar char="•"/>
            </a:pPr>
            <a:r>
              <a:rPr lang="en-US" dirty="0"/>
              <a:t>The removal of barriers, in buildings or vehicles, which prevent a business from being accessible to, or usable by, individuals with disabilities; and</a:t>
            </a:r>
          </a:p>
          <a:p>
            <a:pPr marL="628650" lvl="1" indent="-171450">
              <a:buFont typeface="Arial" panose="020B0604020202020204" pitchFamily="34" charset="0"/>
              <a:buChar char="•"/>
            </a:pPr>
            <a:r>
              <a:rPr lang="en-US" dirty="0"/>
              <a:t>Fees for consulting services (under certain circumstances.) </a:t>
            </a:r>
          </a:p>
          <a:p>
            <a:r>
              <a:rPr lang="en-US" dirty="0"/>
              <a:t>Expenses must be paid or incurred to enable a small business to comply with the requirements of the Americans with Disabilities Act. </a:t>
            </a:r>
          </a:p>
          <a:p>
            <a:r>
              <a:rPr lang="en-US" b="1" dirty="0"/>
              <a:t>What expenses are not covered? </a:t>
            </a:r>
          </a:p>
          <a:p>
            <a:r>
              <a:rPr lang="en-US" dirty="0"/>
              <a:t>The tax credit does not apply to the costs of new construction, and a building being modified must have been placed in service before November 5, 1990</a:t>
            </a:r>
          </a:p>
          <a:p>
            <a:endParaRPr lang="en-US" b="1" dirty="0"/>
          </a:p>
          <a:p>
            <a:r>
              <a:rPr lang="en-US" b="1" u="sng" dirty="0"/>
              <a:t>ARCHITECTURAL/TRANSPORTATION TAX DEDUCTION: IRS CODE SECTION 190, BARRIER REMOVAL </a:t>
            </a:r>
          </a:p>
          <a:p>
            <a:r>
              <a:rPr lang="en-US" b="1" dirty="0"/>
              <a:t>What is it and who is eligible? </a:t>
            </a:r>
          </a:p>
          <a:p>
            <a:r>
              <a:rPr lang="en-US" dirty="0"/>
              <a:t>All businesses are eligible to take an annual deduction for expenses incurred to remove physical, structural, and transportation (i.e. vehicle-related) barriers for persons with disabilities at the workplace. </a:t>
            </a:r>
          </a:p>
          <a:p>
            <a:r>
              <a:rPr lang="en-US" b="1" dirty="0"/>
              <a:t>What is the amount? </a:t>
            </a:r>
            <a:r>
              <a:rPr lang="en-US" dirty="0"/>
              <a:t>Businesses may take a tax deduction of up to $15,000 a year for expenses incurred to remove barriers for persons with </a:t>
            </a:r>
            <a:r>
              <a:rPr lang="en-US" b="0" dirty="0"/>
              <a:t>disabilities. Amounts in excess of the $15,000 maximum annual deduction may be depreciated. </a:t>
            </a:r>
          </a:p>
          <a:p>
            <a:r>
              <a:rPr lang="en-US" b="1" dirty="0"/>
              <a:t>What expenses are covered? </a:t>
            </a:r>
            <a:r>
              <a:rPr lang="en-US" dirty="0"/>
              <a:t>The deduction is available every year. It can be used for a variety of costs to make a facility or public transportation vehicle, owned or leased for use in the business, more accessible to and usable by persons with disabilities. Examples include the cost of: </a:t>
            </a:r>
          </a:p>
          <a:p>
            <a:pPr marL="628650" lvl="1" indent="-171450">
              <a:buFont typeface="Arial" panose="020B0604020202020204" pitchFamily="34" charset="0"/>
              <a:buChar char="•"/>
            </a:pPr>
            <a:r>
              <a:rPr lang="en-US" dirty="0"/>
              <a:t>Providing accessible parking spaces, ramps, and curb cuts; </a:t>
            </a:r>
          </a:p>
          <a:p>
            <a:pPr marL="628650" lvl="1" indent="-171450">
              <a:buFont typeface="Arial" panose="020B0604020202020204" pitchFamily="34" charset="0"/>
              <a:buChar char="•"/>
            </a:pPr>
            <a:r>
              <a:rPr lang="en-US" dirty="0"/>
              <a:t>Providing telephones, water fountains, and restrooms that are accessible to persons in wheelchairs; </a:t>
            </a:r>
          </a:p>
          <a:p>
            <a:pPr marL="628650" lvl="1" indent="-171450">
              <a:buFont typeface="Arial" panose="020B0604020202020204" pitchFamily="34" charset="0"/>
              <a:buChar char="•"/>
            </a:pPr>
            <a:r>
              <a:rPr lang="en-US" dirty="0"/>
              <a:t>Making walkways at least 48 inches wide. </a:t>
            </a:r>
          </a:p>
          <a:p>
            <a:r>
              <a:rPr lang="en-US" b="1" dirty="0"/>
              <a:t>What expenses are not covered? </a:t>
            </a:r>
            <a:r>
              <a:rPr lang="en-US" dirty="0"/>
              <a:t>The deduction may not be used for expenses incurred for new construction, or for a complete renovation of a facility or public transportation vehicle, or for the normal replacement of depreciable property. </a:t>
            </a:r>
          </a:p>
          <a:p>
            <a:r>
              <a:rPr lang="en-US" b="1" dirty="0"/>
              <a:t>How can this credit be deducted? </a:t>
            </a:r>
            <a:r>
              <a:rPr lang="en-US" dirty="0"/>
              <a:t>The amount spent is subtracted from the total income of a business to establish its taxable income. In order for expenses to be deductible, accessibility standards established under the Section 190 regulations must be met. </a:t>
            </a:r>
          </a:p>
        </p:txBody>
      </p:sp>
      <p:sp>
        <p:nvSpPr>
          <p:cNvPr id="4" name="Slide Number Placeholder 3"/>
          <p:cNvSpPr>
            <a:spLocks noGrp="1"/>
          </p:cNvSpPr>
          <p:nvPr>
            <p:ph type="sldNum" sz="quarter" idx="5"/>
          </p:nvPr>
        </p:nvSpPr>
        <p:spPr/>
        <p:txBody>
          <a:bodyPr/>
          <a:lstStyle/>
          <a:p>
            <a:fld id="{966E1AC7-7CC7-41C7-9DE0-3D3DEDDF8C54}" type="slidenum">
              <a:rPr lang="en-US" smtClean="0"/>
              <a:t>4</a:t>
            </a:fld>
            <a:endParaRPr lang="en-US"/>
          </a:p>
        </p:txBody>
      </p:sp>
    </p:spTree>
    <p:extLst>
      <p:ext uri="{BB962C8B-B14F-4D97-AF65-F5344CB8AC3E}">
        <p14:creationId xmlns:p14="http://schemas.microsoft.com/office/powerpoint/2010/main" val="3318787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333333"/>
                </a:solidFill>
                <a:effectLst/>
                <a:latin typeface="Source Sans Pro" panose="020B0503030403020204" pitchFamily="34" charset="0"/>
                <a:cs typeface="Arial" panose="020B0604020202020204" pitchFamily="34" charset="0"/>
              </a:rPr>
              <a:t>OJT</a:t>
            </a:r>
          </a:p>
          <a:p>
            <a:pPr marL="171450" indent="-171450">
              <a:buFont typeface="Arial" panose="020B0604020202020204" pitchFamily="34" charset="0"/>
              <a:buChar char="•"/>
            </a:pPr>
            <a:r>
              <a:rPr lang="en-US" dirty="0">
                <a:latin typeface="+mj-lt"/>
              </a:rPr>
              <a:t>A person who is paid while being trained on the job</a:t>
            </a:r>
          </a:p>
          <a:p>
            <a:pPr marL="171450" indent="-171450">
              <a:buFont typeface="Arial" panose="020B0604020202020204" pitchFamily="34" charset="0"/>
              <a:buChar char="•"/>
            </a:pPr>
            <a:r>
              <a:rPr lang="en-US" dirty="0">
                <a:latin typeface="+mj-lt"/>
              </a:rPr>
              <a:t>Non-binding agreement among the </a:t>
            </a:r>
            <a:r>
              <a:rPr lang="en-US" u="sng" dirty="0">
                <a:latin typeface="+mj-lt"/>
              </a:rPr>
              <a:t>Consumer (Trainee</a:t>
            </a:r>
            <a:r>
              <a:rPr lang="en-US" dirty="0">
                <a:latin typeface="+mj-lt"/>
              </a:rPr>
              <a:t>),  </a:t>
            </a:r>
            <a:r>
              <a:rPr lang="en-US" u="sng" dirty="0">
                <a:latin typeface="+mj-lt"/>
              </a:rPr>
              <a:t>qualified Business (Trainer)</a:t>
            </a:r>
            <a:r>
              <a:rPr lang="en-US" dirty="0">
                <a:latin typeface="+mj-lt"/>
              </a:rPr>
              <a:t> and </a:t>
            </a:r>
            <a:r>
              <a:rPr lang="en-US" u="sng" dirty="0">
                <a:latin typeface="+mj-lt"/>
              </a:rPr>
              <a:t>Counselor</a:t>
            </a:r>
            <a:endParaRPr lang="en-US" dirty="0">
              <a:latin typeface="+mj-lt"/>
            </a:endParaRPr>
          </a:p>
          <a:p>
            <a:pPr marL="171450" indent="-171450">
              <a:buFont typeface="Arial" panose="020B0604020202020204" pitchFamily="34" charset="0"/>
              <a:buChar char="•"/>
            </a:pPr>
            <a:r>
              <a:rPr lang="en-US" dirty="0">
                <a:latin typeface="+mj-lt"/>
              </a:rPr>
              <a:t>Funding is paid to the Business (Trainer) to offset training costs incurred while training the Consumer (Trainee)</a:t>
            </a:r>
          </a:p>
          <a:p>
            <a:pPr marL="171450" indent="-171450">
              <a:buFont typeface="Arial" panose="020B0604020202020204" pitchFamily="34" charset="0"/>
              <a:buChar char="•"/>
            </a:pPr>
            <a:r>
              <a:rPr lang="en-US" dirty="0">
                <a:latin typeface="+mj-lt"/>
              </a:rPr>
              <a:t>Business (Trainer) pays the Consumer’s wages during training</a:t>
            </a:r>
          </a:p>
          <a:p>
            <a:pPr marL="171450" indent="-171450">
              <a:buFont typeface="Arial" panose="020B0604020202020204" pitchFamily="34" charset="0"/>
              <a:buChar char="•"/>
            </a:pPr>
            <a:r>
              <a:rPr lang="en-US" dirty="0">
                <a:latin typeface="+mj-lt"/>
              </a:rPr>
              <a:t>Consumer (Trainee) will remain on the job upon successful completion of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333333"/>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333333"/>
                </a:solidFill>
                <a:effectLst/>
                <a:latin typeface="Source Sans Pro" panose="020B0503030403020204" pitchFamily="34" charset="0"/>
              </a:rPr>
              <a:t>The goal is that the employer keeps the consumer hired on as an employee at the conclusion of the OJT contract.</a:t>
            </a:r>
          </a:p>
          <a:p>
            <a:endParaRPr lang="en-US" dirty="0"/>
          </a:p>
        </p:txBody>
      </p:sp>
      <p:sp>
        <p:nvSpPr>
          <p:cNvPr id="4" name="Slide Number Placeholder 3"/>
          <p:cNvSpPr>
            <a:spLocks noGrp="1"/>
          </p:cNvSpPr>
          <p:nvPr>
            <p:ph type="sldNum" sz="quarter" idx="5"/>
          </p:nvPr>
        </p:nvSpPr>
        <p:spPr/>
        <p:txBody>
          <a:bodyPr/>
          <a:lstStyle/>
          <a:p>
            <a:fld id="{966E1AC7-7CC7-41C7-9DE0-3D3DEDDF8C54}" type="slidenum">
              <a:rPr lang="en-US" smtClean="0"/>
              <a:t>5</a:t>
            </a:fld>
            <a:endParaRPr lang="en-US"/>
          </a:p>
        </p:txBody>
      </p:sp>
    </p:spTree>
    <p:extLst>
      <p:ext uri="{BB962C8B-B14F-4D97-AF65-F5344CB8AC3E}">
        <p14:creationId xmlns:p14="http://schemas.microsoft.com/office/powerpoint/2010/main" val="1744374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333333"/>
              </a:solidFill>
              <a:effectLs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66E1AC7-7CC7-41C7-9DE0-3D3DEDDF8C54}" type="slidenum">
              <a:rPr lang="en-US" smtClean="0"/>
              <a:t>6</a:t>
            </a:fld>
            <a:endParaRPr lang="en-US"/>
          </a:p>
        </p:txBody>
      </p:sp>
    </p:spTree>
    <p:extLst>
      <p:ext uri="{BB962C8B-B14F-4D97-AF65-F5344CB8AC3E}">
        <p14:creationId xmlns:p14="http://schemas.microsoft.com/office/powerpoint/2010/main" val="3065851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C7E786-5987-46DB-80C9-48C41AE240BA}" type="slidenum">
              <a:rPr lang="en-US" smtClean="0"/>
              <a:t>7</a:t>
            </a:fld>
            <a:endParaRPr lang="en-US"/>
          </a:p>
        </p:txBody>
      </p:sp>
    </p:spTree>
    <p:extLst>
      <p:ext uri="{BB962C8B-B14F-4D97-AF65-F5344CB8AC3E}">
        <p14:creationId xmlns:p14="http://schemas.microsoft.com/office/powerpoint/2010/main" val="2315281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E1AC7-7CC7-41C7-9DE0-3D3DEDDF8C54}" type="slidenum">
              <a:rPr lang="en-US" smtClean="0"/>
              <a:t>8</a:t>
            </a:fld>
            <a:endParaRPr lang="en-US"/>
          </a:p>
        </p:txBody>
      </p:sp>
    </p:spTree>
    <p:extLst>
      <p:ext uri="{BB962C8B-B14F-4D97-AF65-F5344CB8AC3E}">
        <p14:creationId xmlns:p14="http://schemas.microsoft.com/office/powerpoint/2010/main" val="1850979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502709AE-7DDB-4012-A5E1-83E8D2CA8170}" type="datetimeFigureOut">
              <a:rPr lang="en-US" smtClean="0"/>
              <a:t>11/8/2022</a:t>
            </a:fld>
            <a:endParaRPr lang="en-US"/>
          </a:p>
        </p:txBody>
      </p:sp>
      <p:sp>
        <p:nvSpPr>
          <p:cNvPr id="5" name="Footer Placeholder 4"/>
          <p:cNvSpPr>
            <a:spLocks noGrp="1"/>
          </p:cNvSpPr>
          <p:nvPr>
            <p:ph type="ftr" sz="quarter" idx="11"/>
          </p:nvPr>
        </p:nvSpPr>
        <p:spPr>
          <a:xfrm>
            <a:off x="1900237" y="5410202"/>
            <a:ext cx="3843665" cy="365125"/>
          </a:xfrm>
        </p:spPr>
        <p:txBody>
          <a:bodyPr/>
          <a:lstStyle/>
          <a:p>
            <a:endParaRPr lang="en-US"/>
          </a:p>
        </p:txBody>
      </p:sp>
      <p:sp>
        <p:nvSpPr>
          <p:cNvPr id="6" name="Slide Number Placeholder 5"/>
          <p:cNvSpPr>
            <a:spLocks noGrp="1"/>
          </p:cNvSpPr>
          <p:nvPr>
            <p:ph type="sldNum" sz="quarter" idx="12"/>
          </p:nvPr>
        </p:nvSpPr>
        <p:spPr>
          <a:xfrm>
            <a:off x="7915603" y="5410200"/>
            <a:ext cx="578317" cy="365125"/>
          </a:xfrm>
        </p:spPr>
        <p:txBody>
          <a:bodyPr/>
          <a:lstStyle/>
          <a:p>
            <a:fld id="{19BCE854-C69E-409B-B4B6-2F5359F6FB8A}" type="slidenum">
              <a:rPr lang="en-US" smtClean="0"/>
              <a:t>‹#›</a:t>
            </a:fld>
            <a:endParaRPr lang="en-US"/>
          </a:p>
        </p:txBody>
      </p:sp>
    </p:spTree>
    <p:extLst>
      <p:ext uri="{BB962C8B-B14F-4D97-AF65-F5344CB8AC3E}">
        <p14:creationId xmlns:p14="http://schemas.microsoft.com/office/powerpoint/2010/main" val="3117497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2709AE-7DDB-4012-A5E1-83E8D2CA8170}"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CE854-C69E-409B-B4B6-2F5359F6FB8A}" type="slidenum">
              <a:rPr lang="en-US" smtClean="0"/>
              <a:t>‹#›</a:t>
            </a:fld>
            <a:endParaRPr lang="en-US"/>
          </a:p>
        </p:txBody>
      </p:sp>
    </p:spTree>
    <p:extLst>
      <p:ext uri="{BB962C8B-B14F-4D97-AF65-F5344CB8AC3E}">
        <p14:creationId xmlns:p14="http://schemas.microsoft.com/office/powerpoint/2010/main" val="3507732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2709AE-7DDB-4012-A5E1-83E8D2CA8170}"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CE854-C69E-409B-B4B6-2F5359F6FB8A}" type="slidenum">
              <a:rPr lang="en-US" smtClean="0"/>
              <a:t>‹#›</a:t>
            </a:fld>
            <a:endParaRPr lang="en-US"/>
          </a:p>
        </p:txBody>
      </p:sp>
    </p:spTree>
    <p:extLst>
      <p:ext uri="{BB962C8B-B14F-4D97-AF65-F5344CB8AC3E}">
        <p14:creationId xmlns:p14="http://schemas.microsoft.com/office/powerpoint/2010/main" val="2752378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2709AE-7DDB-4012-A5E1-83E8D2CA8170}"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CE854-C69E-409B-B4B6-2F5359F6FB8A}" type="slidenum">
              <a:rPr lang="en-US" smtClean="0"/>
              <a:t>‹#›</a:t>
            </a:fld>
            <a:endParaRPr 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853938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2709AE-7DDB-4012-A5E1-83E8D2CA8170}"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CE854-C69E-409B-B4B6-2F5359F6FB8A}" type="slidenum">
              <a:rPr lang="en-US" smtClean="0"/>
              <a:t>‹#›</a:t>
            </a:fld>
            <a:endParaRPr lang="en-US"/>
          </a:p>
        </p:txBody>
      </p:sp>
    </p:spTree>
    <p:extLst>
      <p:ext uri="{BB962C8B-B14F-4D97-AF65-F5344CB8AC3E}">
        <p14:creationId xmlns:p14="http://schemas.microsoft.com/office/powerpoint/2010/main" val="589544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02709AE-7DDB-4012-A5E1-83E8D2CA8170}"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BCE854-C69E-409B-B4B6-2F5359F6FB8A}" type="slidenum">
              <a:rPr lang="en-US" smtClean="0"/>
              <a:t>‹#›</a:t>
            </a:fld>
            <a:endParaRPr lang="en-US"/>
          </a:p>
        </p:txBody>
      </p:sp>
    </p:spTree>
    <p:extLst>
      <p:ext uri="{BB962C8B-B14F-4D97-AF65-F5344CB8AC3E}">
        <p14:creationId xmlns:p14="http://schemas.microsoft.com/office/powerpoint/2010/main" val="2390063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02709AE-7DDB-4012-A5E1-83E8D2CA8170}" type="datetimeFigureOut">
              <a:rPr lang="en-US" smtClean="0"/>
              <a:t>11/8/2022</a:t>
            </a:fld>
            <a:endParaRPr lang="en-US"/>
          </a:p>
        </p:txBody>
      </p:sp>
      <p:sp>
        <p:nvSpPr>
          <p:cNvPr id="4" name="Footer Placeholder 3"/>
          <p:cNvSpPr>
            <a:spLocks noGrp="1"/>
          </p:cNvSpPr>
          <p:nvPr>
            <p:ph type="ftr" sz="quarter" idx="11"/>
          </p:nvPr>
        </p:nvSpPr>
        <p:spPr/>
        <p:txBody>
          <a:bodyPr/>
          <a:lstStyle>
            <a:lvl1pPr>
              <a:defRPr cap="all" baseline="0"/>
            </a:lvl1pPr>
          </a:lstStyle>
          <a:p>
            <a:endParaRPr lang="en-US"/>
          </a:p>
        </p:txBody>
      </p:sp>
      <p:sp>
        <p:nvSpPr>
          <p:cNvPr id="5" name="Slide Number Placeholder 4"/>
          <p:cNvSpPr>
            <a:spLocks noGrp="1"/>
          </p:cNvSpPr>
          <p:nvPr>
            <p:ph type="sldNum" sz="quarter" idx="12"/>
          </p:nvPr>
        </p:nvSpPr>
        <p:spPr/>
        <p:txBody>
          <a:bodyPr/>
          <a:lstStyle/>
          <a:p>
            <a:fld id="{19BCE854-C69E-409B-B4B6-2F5359F6FB8A}" type="slidenum">
              <a:rPr lang="en-US" smtClean="0"/>
              <a:t>‹#›</a:t>
            </a:fld>
            <a:endParaRPr lang="en-US"/>
          </a:p>
        </p:txBody>
      </p:sp>
    </p:spTree>
    <p:extLst>
      <p:ext uri="{BB962C8B-B14F-4D97-AF65-F5344CB8AC3E}">
        <p14:creationId xmlns:p14="http://schemas.microsoft.com/office/powerpoint/2010/main" val="62974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2709AE-7DDB-4012-A5E1-83E8D2CA8170}"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CE854-C69E-409B-B4B6-2F5359F6FB8A}" type="slidenum">
              <a:rPr lang="en-US" smtClean="0"/>
              <a:t>‹#›</a:t>
            </a:fld>
            <a:endParaRPr lang="en-US"/>
          </a:p>
        </p:txBody>
      </p:sp>
    </p:spTree>
    <p:extLst>
      <p:ext uri="{BB962C8B-B14F-4D97-AF65-F5344CB8AC3E}">
        <p14:creationId xmlns:p14="http://schemas.microsoft.com/office/powerpoint/2010/main" val="4160037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2709AE-7DDB-4012-A5E1-83E8D2CA8170}"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CE854-C69E-409B-B4B6-2F5359F6FB8A}" type="slidenum">
              <a:rPr lang="en-US" smtClean="0"/>
              <a:t>‹#›</a:t>
            </a:fld>
            <a:endParaRPr lang="en-US"/>
          </a:p>
        </p:txBody>
      </p:sp>
    </p:spTree>
    <p:extLst>
      <p:ext uri="{BB962C8B-B14F-4D97-AF65-F5344CB8AC3E}">
        <p14:creationId xmlns:p14="http://schemas.microsoft.com/office/powerpoint/2010/main" val="1197044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502709AE-7DDB-4012-A5E1-83E8D2CA8170}" type="datetimeFigureOut">
              <a:rPr lang="en-US" smtClean="0"/>
              <a:t>11/8/2022</a:t>
            </a:fld>
            <a:endParaRPr lang="en-US"/>
          </a:p>
        </p:txBody>
      </p:sp>
      <p:sp>
        <p:nvSpPr>
          <p:cNvPr id="50" name="Footer Placeholder 4"/>
          <p:cNvSpPr>
            <a:spLocks noGrp="1"/>
          </p:cNvSpPr>
          <p:nvPr>
            <p:ph type="ftr" sz="quarter" idx="11"/>
          </p:nvPr>
        </p:nvSpPr>
        <p:spPr>
          <a:xfrm>
            <a:off x="856059" y="5883276"/>
            <a:ext cx="4679482" cy="365125"/>
          </a:xfrm>
        </p:spPr>
        <p:txBody>
          <a:bodyPr/>
          <a:lstStyle/>
          <a:p>
            <a:endParaRPr lang="en-US"/>
          </a:p>
        </p:txBody>
      </p:sp>
      <p:sp>
        <p:nvSpPr>
          <p:cNvPr id="51" name="Slide Number Placeholder 5"/>
          <p:cNvSpPr>
            <a:spLocks noGrp="1"/>
          </p:cNvSpPr>
          <p:nvPr>
            <p:ph type="sldNum" sz="quarter" idx="12"/>
          </p:nvPr>
        </p:nvSpPr>
        <p:spPr>
          <a:xfrm>
            <a:off x="7707241" y="5883275"/>
            <a:ext cx="578317" cy="365125"/>
          </a:xfrm>
        </p:spPr>
        <p:txBody>
          <a:bodyPr/>
          <a:lstStyle/>
          <a:p>
            <a:fld id="{19BCE854-C69E-409B-B4B6-2F5359F6FB8A}" type="slidenum">
              <a:rPr lang="en-US" smtClean="0"/>
              <a:t>‹#›</a:t>
            </a:fld>
            <a:endParaRPr lang="en-US"/>
          </a:p>
        </p:txBody>
      </p:sp>
    </p:spTree>
    <p:extLst>
      <p:ext uri="{BB962C8B-B14F-4D97-AF65-F5344CB8AC3E}">
        <p14:creationId xmlns:p14="http://schemas.microsoft.com/office/powerpoint/2010/main" val="340397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2709AE-7DDB-4012-A5E1-83E8D2CA8170}"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CE854-C69E-409B-B4B6-2F5359F6FB8A}" type="slidenum">
              <a:rPr lang="en-US" smtClean="0"/>
              <a:t>‹#›</a:t>
            </a:fld>
            <a:endParaRPr lang="en-US"/>
          </a:p>
        </p:txBody>
      </p:sp>
    </p:spTree>
    <p:extLst>
      <p:ext uri="{BB962C8B-B14F-4D97-AF65-F5344CB8AC3E}">
        <p14:creationId xmlns:p14="http://schemas.microsoft.com/office/powerpoint/2010/main" val="550923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2709AE-7DDB-4012-A5E1-83E8D2CA8170}"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CE854-C69E-409B-B4B6-2F5359F6FB8A}" type="slidenum">
              <a:rPr lang="en-US" smtClean="0"/>
              <a:t>‹#›</a:t>
            </a:fld>
            <a:endParaRPr lang="en-US"/>
          </a:p>
        </p:txBody>
      </p:sp>
    </p:spTree>
    <p:extLst>
      <p:ext uri="{BB962C8B-B14F-4D97-AF65-F5344CB8AC3E}">
        <p14:creationId xmlns:p14="http://schemas.microsoft.com/office/powerpoint/2010/main" val="3441853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2709AE-7DDB-4012-A5E1-83E8D2CA8170}"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BCE854-C69E-409B-B4B6-2F5359F6FB8A}" type="slidenum">
              <a:rPr lang="en-US" smtClean="0"/>
              <a:t>‹#›</a:t>
            </a:fld>
            <a:endParaRPr lang="en-US"/>
          </a:p>
        </p:txBody>
      </p:sp>
    </p:spTree>
    <p:extLst>
      <p:ext uri="{BB962C8B-B14F-4D97-AF65-F5344CB8AC3E}">
        <p14:creationId xmlns:p14="http://schemas.microsoft.com/office/powerpoint/2010/main" val="2191475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2709AE-7DDB-4012-A5E1-83E8D2CA8170}"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BCE854-C69E-409B-B4B6-2F5359F6FB8A}" type="slidenum">
              <a:rPr lang="en-US" smtClean="0"/>
              <a:t>‹#›</a:t>
            </a:fld>
            <a:endParaRPr lang="en-US"/>
          </a:p>
        </p:txBody>
      </p:sp>
    </p:spTree>
    <p:extLst>
      <p:ext uri="{BB962C8B-B14F-4D97-AF65-F5344CB8AC3E}">
        <p14:creationId xmlns:p14="http://schemas.microsoft.com/office/powerpoint/2010/main" val="235869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2709AE-7DDB-4012-A5E1-83E8D2CA8170}"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BCE854-C69E-409B-B4B6-2F5359F6FB8A}" type="slidenum">
              <a:rPr lang="en-US" smtClean="0"/>
              <a:t>‹#›</a:t>
            </a:fld>
            <a:endParaRPr lang="en-US"/>
          </a:p>
        </p:txBody>
      </p:sp>
    </p:spTree>
    <p:extLst>
      <p:ext uri="{BB962C8B-B14F-4D97-AF65-F5344CB8AC3E}">
        <p14:creationId xmlns:p14="http://schemas.microsoft.com/office/powerpoint/2010/main" val="2382037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2709AE-7DDB-4012-A5E1-83E8D2CA8170}"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CE854-C69E-409B-B4B6-2F5359F6FB8A}" type="slidenum">
              <a:rPr lang="en-US" smtClean="0"/>
              <a:t>‹#›</a:t>
            </a:fld>
            <a:endParaRPr lang="en-US"/>
          </a:p>
        </p:txBody>
      </p:sp>
    </p:spTree>
    <p:extLst>
      <p:ext uri="{BB962C8B-B14F-4D97-AF65-F5344CB8AC3E}">
        <p14:creationId xmlns:p14="http://schemas.microsoft.com/office/powerpoint/2010/main" val="145301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2709AE-7DDB-4012-A5E1-83E8D2CA8170}"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CE854-C69E-409B-B4B6-2F5359F6FB8A}" type="slidenum">
              <a:rPr lang="en-US" smtClean="0"/>
              <a:t>‹#›</a:t>
            </a:fld>
            <a:endParaRPr lang="en-US"/>
          </a:p>
        </p:txBody>
      </p:sp>
    </p:spTree>
    <p:extLst>
      <p:ext uri="{BB962C8B-B14F-4D97-AF65-F5344CB8AC3E}">
        <p14:creationId xmlns:p14="http://schemas.microsoft.com/office/powerpoint/2010/main" val="3466960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02709AE-7DDB-4012-A5E1-83E8D2CA8170}" type="datetimeFigureOut">
              <a:rPr lang="en-US" smtClean="0"/>
              <a:t>11/8/2022</a:t>
            </a:fld>
            <a:endParaRPr lang="en-US"/>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9BCE854-C69E-409B-B4B6-2F5359F6FB8A}" type="slidenum">
              <a:rPr lang="en-US" smtClean="0"/>
              <a:t>‹#›</a:t>
            </a:fld>
            <a:endParaRPr lang="en-US"/>
          </a:p>
        </p:txBody>
      </p:sp>
    </p:spTree>
    <p:extLst>
      <p:ext uri="{BB962C8B-B14F-4D97-AF65-F5344CB8AC3E}">
        <p14:creationId xmlns:p14="http://schemas.microsoft.com/office/powerpoint/2010/main" val="3602534319"/>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irs.gov/businesses/small-businesses-self-employed/work-opportunity-tax-credi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irs.gov/businesses/small-businesses-self-employed/tax-benefits-for-businesses-who-have-employees-with-disabiliti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dor.ca.gov/"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facebook.com/CaliforniaDOR" TargetMode="External"/><Relationship Id="rId13" Type="http://schemas.openxmlformats.org/officeDocument/2006/relationships/hyperlink" Target="https://commons.wikimedia.org/wiki/File:Instagram_icon.png" TargetMode="External"/><Relationship Id="rId3" Type="http://schemas.openxmlformats.org/officeDocument/2006/relationships/hyperlink" Target="https://www.dor.ca.gov/Home/EmploymentServices" TargetMode="External"/><Relationship Id="rId7" Type="http://schemas.openxmlformats.org/officeDocument/2006/relationships/hyperlink" Target="https://sergioarenasabogado.com/contacto/" TargetMode="External"/><Relationship Id="rId12" Type="http://schemas.openxmlformats.org/officeDocument/2006/relationships/image" Target="../media/image7.png"/><Relationship Id="rId17" Type="http://schemas.openxmlformats.org/officeDocument/2006/relationships/image" Target="../media/image9.jpeg"/><Relationship Id="rId2" Type="http://schemas.openxmlformats.org/officeDocument/2006/relationships/notesSlide" Target="../notesSlides/notesSlide7.xml"/><Relationship Id="rId16" Type="http://schemas.openxmlformats.org/officeDocument/2006/relationships/hyperlink" Target="https://www.youtube.com/user/DORCalifornia?app=desktop" TargetMode="Externa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hyperlink" Target="https://www.instagram.com/dorcalifornia/" TargetMode="External"/><Relationship Id="rId5" Type="http://schemas.openxmlformats.org/officeDocument/2006/relationships/hyperlink" Target="https://twitter.com/CaliforniaDOR" TargetMode="External"/><Relationship Id="rId15" Type="http://schemas.openxmlformats.org/officeDocument/2006/relationships/hyperlink" Target="https://blog.yorksj.ac.uk/moodle/10-days-of-twitter/" TargetMode="External"/><Relationship Id="rId10" Type="http://schemas.openxmlformats.org/officeDocument/2006/relationships/hyperlink" Target="https://en.wikiquote.org/wiki/Facebook" TargetMode="External"/><Relationship Id="rId4" Type="http://schemas.openxmlformats.org/officeDocument/2006/relationships/hyperlink" Target="https://www.dor.ca.gov/Home/FindAnOffice" TargetMode="External"/><Relationship Id="rId9" Type="http://schemas.openxmlformats.org/officeDocument/2006/relationships/image" Target="../media/image6.png"/><Relationship Id="rId1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
            <a:extLst>
              <a:ext uri="{FF2B5EF4-FFF2-40B4-BE49-F238E27FC236}">
                <a16:creationId xmlns:a16="http://schemas.microsoft.com/office/drawing/2014/main" id="{7A070EAD-1DCD-4F3D-BA84-799B891A0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404127-48E3-817D-2AC6-B060569E0A1E}"/>
              </a:ext>
            </a:extLst>
          </p:cNvPr>
          <p:cNvSpPr>
            <a:spLocks noGrp="1"/>
          </p:cNvSpPr>
          <p:nvPr>
            <p:ph type="ctrTitle"/>
          </p:nvPr>
        </p:nvSpPr>
        <p:spPr>
          <a:xfrm>
            <a:off x="1589501" y="1438212"/>
            <a:ext cx="7288268" cy="3027360"/>
          </a:xfrm>
        </p:spPr>
        <p:txBody>
          <a:bodyPr anchor="ctr">
            <a:normAutofit/>
          </a:bodyPr>
          <a:lstStyle/>
          <a:p>
            <a:r>
              <a:rPr lang="en-US" sz="6000" dirty="0"/>
              <a:t>WHAT’S IN IT FOR THE BUSINESS</a:t>
            </a:r>
            <a:r>
              <a:rPr lang="en-US" sz="6000" dirty="0">
                <a:latin typeface="Arial" panose="020B0604020202020204" pitchFamily="34" charset="0"/>
                <a:cs typeface="Arial" panose="020B0604020202020204" pitchFamily="34" charset="0"/>
              </a:rPr>
              <a:t>?</a:t>
            </a:r>
            <a:r>
              <a:rPr lang="en-US" sz="6000" dirty="0"/>
              <a:t> </a:t>
            </a:r>
          </a:p>
        </p:txBody>
      </p:sp>
      <p:sp>
        <p:nvSpPr>
          <p:cNvPr id="3" name="Subtitle 2">
            <a:extLst>
              <a:ext uri="{FF2B5EF4-FFF2-40B4-BE49-F238E27FC236}">
                <a16:creationId xmlns:a16="http://schemas.microsoft.com/office/drawing/2014/main" id="{A94E1135-39D0-A7D2-CE3F-1FEA40A7152B}"/>
              </a:ext>
            </a:extLst>
          </p:cNvPr>
          <p:cNvSpPr>
            <a:spLocks noGrp="1"/>
          </p:cNvSpPr>
          <p:nvPr>
            <p:ph type="subTitle" idx="1"/>
          </p:nvPr>
        </p:nvSpPr>
        <p:spPr>
          <a:xfrm>
            <a:off x="1047604" y="4087055"/>
            <a:ext cx="6487237" cy="1108075"/>
          </a:xfrm>
        </p:spPr>
        <p:txBody>
          <a:bodyPr>
            <a:normAutofit/>
          </a:bodyPr>
          <a:lstStyle/>
          <a:p>
            <a:pPr algn="ctr"/>
            <a:r>
              <a:rPr lang="en-US" sz="4000" dirty="0">
                <a:solidFill>
                  <a:schemeClr val="tx1"/>
                </a:solidFill>
              </a:rPr>
              <a:t>Credits and Incentive </a:t>
            </a:r>
          </a:p>
        </p:txBody>
      </p:sp>
      <p:grpSp>
        <p:nvGrpSpPr>
          <p:cNvPr id="72" name="Group 9">
            <a:extLst>
              <a:ext uri="{FF2B5EF4-FFF2-40B4-BE49-F238E27FC236}">
                <a16:creationId xmlns:a16="http://schemas.microsoft.com/office/drawing/2014/main" id="{DE471E13-6104-4637-8A8F-B545529B1D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6858001"/>
            <a:chOff x="0" y="0"/>
            <a:chExt cx="2305051"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11" name="Rectangle 5">
              <a:extLst>
                <a:ext uri="{FF2B5EF4-FFF2-40B4-BE49-F238E27FC236}">
                  <a16:creationId xmlns:a16="http://schemas.microsoft.com/office/drawing/2014/main" id="{802F412D-6781-427D-AB79-09FD610CCE5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73" name="Freeform 6">
              <a:extLst>
                <a:ext uri="{FF2B5EF4-FFF2-40B4-BE49-F238E27FC236}">
                  <a16:creationId xmlns:a16="http://schemas.microsoft.com/office/drawing/2014/main" id="{8471B962-D824-43CE-B5DD-704B305B28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ED60EBD3-FA75-460B-AFBD-3F234A0CAA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Rectangle 8">
              <a:extLst>
                <a:ext uri="{FF2B5EF4-FFF2-40B4-BE49-F238E27FC236}">
                  <a16:creationId xmlns:a16="http://schemas.microsoft.com/office/drawing/2014/main" id="{D0791244-FBF2-49D9-BDBC-E2E58C86B4D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5" name="Freeform 9">
              <a:extLst>
                <a:ext uri="{FF2B5EF4-FFF2-40B4-BE49-F238E27FC236}">
                  <a16:creationId xmlns:a16="http://schemas.microsoft.com/office/drawing/2014/main" id="{FEE4C4B1-195C-40F5-A78F-2EB7ED6E6F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22766AF8-3850-41E4-80D0-321D9A13D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8834F8EE-AB04-42FE-AE7B-3E9C6ACA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C86BB534-4617-4275-908E-357CF2246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B6DEB58B-8D28-4BE9-9CA9-F4B3A083B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25A772BC-4720-4EC2-AD61-A7B74E915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60D6B27E-FAC5-4267-80A9-DE4D2E02B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6">
              <a:extLst>
                <a:ext uri="{FF2B5EF4-FFF2-40B4-BE49-F238E27FC236}">
                  <a16:creationId xmlns:a16="http://schemas.microsoft.com/office/drawing/2014/main" id="{1F39FA83-D8C8-4CE3-9C62-10375FD041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7">
              <a:extLst>
                <a:ext uri="{FF2B5EF4-FFF2-40B4-BE49-F238E27FC236}">
                  <a16:creationId xmlns:a16="http://schemas.microsoft.com/office/drawing/2014/main" id="{E09B4CF3-A51F-4787-81FE-F5C79BA42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6695CB35-74E4-43C0-89F5-9FDA59B3AC0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945450CE-FB13-4C46-825F-5BB191703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4" name="Freeform 20">
              <a:extLst>
                <a:ext uri="{FF2B5EF4-FFF2-40B4-BE49-F238E27FC236}">
                  <a16:creationId xmlns:a16="http://schemas.microsoft.com/office/drawing/2014/main" id="{E80AA0B2-7FE7-4B75-AC25-E0F6C0FE45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21">
              <a:extLst>
                <a:ext uri="{FF2B5EF4-FFF2-40B4-BE49-F238E27FC236}">
                  <a16:creationId xmlns:a16="http://schemas.microsoft.com/office/drawing/2014/main" id="{2E81F7C1-AD8F-41A0-91A8-E05F66CB0E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22">
              <a:extLst>
                <a:ext uri="{FF2B5EF4-FFF2-40B4-BE49-F238E27FC236}">
                  <a16:creationId xmlns:a16="http://schemas.microsoft.com/office/drawing/2014/main" id="{F4E8A538-9FFA-4C76-BCE2-D54F56A11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3C412824-3CBA-4E74-B2FD-936EA70486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E28DC1F0-74FF-4D97-BD4D-FD42DE4AC6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77CEC4FA-6FD3-4ABF-BF98-94E7947A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D4E61DA7-BFA9-48AF-BD6F-EBB15C2359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57164D6A-1DD9-43AE-878F-A413DC26FB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4949EBA6-53D9-4F2D-91DB-EA7AE260F6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0AFEA5FA-F759-441C-A0BC-7EDC79A6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5B913AE0-5DC8-4244-8C26-ED97F834E3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A87DB58A-25D2-46F1-85E3-06F964D016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32">
              <a:extLst>
                <a:ext uri="{FF2B5EF4-FFF2-40B4-BE49-F238E27FC236}">
                  <a16:creationId xmlns:a16="http://schemas.microsoft.com/office/drawing/2014/main" id="{E7AE8209-F3E7-4ACA-98D0-90B282A147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Rectangle 33">
              <a:extLst>
                <a:ext uri="{FF2B5EF4-FFF2-40B4-BE49-F238E27FC236}">
                  <a16:creationId xmlns:a16="http://schemas.microsoft.com/office/drawing/2014/main" id="{1CED7927-A7C7-444A-A8F3-6348852AEF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40" name="Freeform 34">
              <a:extLst>
                <a:ext uri="{FF2B5EF4-FFF2-40B4-BE49-F238E27FC236}">
                  <a16:creationId xmlns:a16="http://schemas.microsoft.com/office/drawing/2014/main" id="{08BEDF90-F9A6-4DE4-94B6-43E4160394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35">
              <a:extLst>
                <a:ext uri="{FF2B5EF4-FFF2-40B4-BE49-F238E27FC236}">
                  <a16:creationId xmlns:a16="http://schemas.microsoft.com/office/drawing/2014/main" id="{36540D5F-1C77-438A-BF12-56455C472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36">
              <a:extLst>
                <a:ext uri="{FF2B5EF4-FFF2-40B4-BE49-F238E27FC236}">
                  <a16:creationId xmlns:a16="http://schemas.microsoft.com/office/drawing/2014/main" id="{52FC779A-BC55-40AC-8FFD-E014F8C05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37">
              <a:extLst>
                <a:ext uri="{FF2B5EF4-FFF2-40B4-BE49-F238E27FC236}">
                  <a16:creationId xmlns:a16="http://schemas.microsoft.com/office/drawing/2014/main" id="{63E42DE5-DC0E-4043-8A35-20C53074A2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38">
              <a:extLst>
                <a:ext uri="{FF2B5EF4-FFF2-40B4-BE49-F238E27FC236}">
                  <a16:creationId xmlns:a16="http://schemas.microsoft.com/office/drawing/2014/main" id="{41581FA6-993A-4899-ADF1-0A83A623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9">
              <a:extLst>
                <a:ext uri="{FF2B5EF4-FFF2-40B4-BE49-F238E27FC236}">
                  <a16:creationId xmlns:a16="http://schemas.microsoft.com/office/drawing/2014/main" id="{33C4FDB9-01D2-4CB0-BFED-216CAC7EB8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40">
              <a:extLst>
                <a:ext uri="{FF2B5EF4-FFF2-40B4-BE49-F238E27FC236}">
                  <a16:creationId xmlns:a16="http://schemas.microsoft.com/office/drawing/2014/main" id="{34E715AB-2B68-41C4-A61F-02C413F242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41">
              <a:extLst>
                <a:ext uri="{FF2B5EF4-FFF2-40B4-BE49-F238E27FC236}">
                  <a16:creationId xmlns:a16="http://schemas.microsoft.com/office/drawing/2014/main" id="{D3861C35-D060-408D-9871-4DA2D0547B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42">
              <a:extLst>
                <a:ext uri="{FF2B5EF4-FFF2-40B4-BE49-F238E27FC236}">
                  <a16:creationId xmlns:a16="http://schemas.microsoft.com/office/drawing/2014/main" id="{B4F4F38F-33FE-48A0-986D-FB771F18BE7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43">
              <a:extLst>
                <a:ext uri="{FF2B5EF4-FFF2-40B4-BE49-F238E27FC236}">
                  <a16:creationId xmlns:a16="http://schemas.microsoft.com/office/drawing/2014/main" id="{50FCFC8E-2DC3-4F27-9E02-196830E78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44">
              <a:extLst>
                <a:ext uri="{FF2B5EF4-FFF2-40B4-BE49-F238E27FC236}">
                  <a16:creationId xmlns:a16="http://schemas.microsoft.com/office/drawing/2014/main" id="{3A6EE414-1500-4144-B453-BA950E5107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Rectangle 45">
              <a:extLst>
                <a:ext uri="{FF2B5EF4-FFF2-40B4-BE49-F238E27FC236}">
                  <a16:creationId xmlns:a16="http://schemas.microsoft.com/office/drawing/2014/main" id="{0C1A9D8A-5515-4C84-AE17-A6D51243834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52" name="Freeform 46">
              <a:extLst>
                <a:ext uri="{FF2B5EF4-FFF2-40B4-BE49-F238E27FC236}">
                  <a16:creationId xmlns:a16="http://schemas.microsoft.com/office/drawing/2014/main" id="{E8E7C8C7-FE85-4C8F-960C-3748511E0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3" name="Freeform 47">
              <a:extLst>
                <a:ext uri="{FF2B5EF4-FFF2-40B4-BE49-F238E27FC236}">
                  <a16:creationId xmlns:a16="http://schemas.microsoft.com/office/drawing/2014/main" id="{33DF2ED7-F601-4A9F-AA50-822ED85D56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4" name="Freeform 48">
              <a:extLst>
                <a:ext uri="{FF2B5EF4-FFF2-40B4-BE49-F238E27FC236}">
                  <a16:creationId xmlns:a16="http://schemas.microsoft.com/office/drawing/2014/main" id="{FEDB3A05-6FDD-4E87-B800-8F9975244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5" name="Freeform 49">
              <a:extLst>
                <a:ext uri="{FF2B5EF4-FFF2-40B4-BE49-F238E27FC236}">
                  <a16:creationId xmlns:a16="http://schemas.microsoft.com/office/drawing/2014/main" id="{AD6225C0-E391-49D5-9A7B-57C5ED60E1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6" name="Freeform 50">
              <a:extLst>
                <a:ext uri="{FF2B5EF4-FFF2-40B4-BE49-F238E27FC236}">
                  <a16:creationId xmlns:a16="http://schemas.microsoft.com/office/drawing/2014/main" id="{B814B458-45E5-451C-9CBD-027E3776A4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7" name="Freeform 51">
              <a:extLst>
                <a:ext uri="{FF2B5EF4-FFF2-40B4-BE49-F238E27FC236}">
                  <a16:creationId xmlns:a16="http://schemas.microsoft.com/office/drawing/2014/main" id="{59167140-9A0D-4FE7-8E37-2CD613011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8" name="Freeform 52">
              <a:extLst>
                <a:ext uri="{FF2B5EF4-FFF2-40B4-BE49-F238E27FC236}">
                  <a16:creationId xmlns:a16="http://schemas.microsoft.com/office/drawing/2014/main" id="{2D38B213-991B-495D-8886-04CAD44C7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9" name="Freeform 53">
              <a:extLst>
                <a:ext uri="{FF2B5EF4-FFF2-40B4-BE49-F238E27FC236}">
                  <a16:creationId xmlns:a16="http://schemas.microsoft.com/office/drawing/2014/main" id="{67C1C3DA-3972-4D98-9D9E-390461B288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0" name="Freeform 54">
              <a:extLst>
                <a:ext uri="{FF2B5EF4-FFF2-40B4-BE49-F238E27FC236}">
                  <a16:creationId xmlns:a16="http://schemas.microsoft.com/office/drawing/2014/main" id="{972F8941-61DB-48E1-B9C1-E732470563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1" name="Freeform 55">
              <a:extLst>
                <a:ext uri="{FF2B5EF4-FFF2-40B4-BE49-F238E27FC236}">
                  <a16:creationId xmlns:a16="http://schemas.microsoft.com/office/drawing/2014/main" id="{857B495F-5C9B-435F-8D39-45CC57471F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2" name="Freeform 56">
              <a:extLst>
                <a:ext uri="{FF2B5EF4-FFF2-40B4-BE49-F238E27FC236}">
                  <a16:creationId xmlns:a16="http://schemas.microsoft.com/office/drawing/2014/main" id="{B607428B-B7C9-4017-84F8-19C9B2134A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3" name="Freeform 57">
              <a:extLst>
                <a:ext uri="{FF2B5EF4-FFF2-40B4-BE49-F238E27FC236}">
                  <a16:creationId xmlns:a16="http://schemas.microsoft.com/office/drawing/2014/main" id="{A20C5139-2108-4F5E-B892-64F1D8605E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4" name="Freeform 58">
              <a:extLst>
                <a:ext uri="{FF2B5EF4-FFF2-40B4-BE49-F238E27FC236}">
                  <a16:creationId xmlns:a16="http://schemas.microsoft.com/office/drawing/2014/main" id="{C2A51623-F2F3-4584-93F5-598E56A5F4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pic>
        <p:nvPicPr>
          <p:cNvPr id="68" name="Picture 67" descr="Graphical user interface, text&#10;&#10;Description automatically generated">
            <a:extLst>
              <a:ext uri="{FF2B5EF4-FFF2-40B4-BE49-F238E27FC236}">
                <a16:creationId xmlns:a16="http://schemas.microsoft.com/office/drawing/2014/main" id="{20A5E201-6A2D-AC05-3861-C4ADDE3BE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325" y="5831821"/>
            <a:ext cx="3016467" cy="791823"/>
          </a:xfrm>
          <a:prstGeom prst="rect">
            <a:avLst/>
          </a:prstGeom>
        </p:spPr>
      </p:pic>
    </p:spTree>
    <p:extLst>
      <p:ext uri="{BB962C8B-B14F-4D97-AF65-F5344CB8AC3E}">
        <p14:creationId xmlns:p14="http://schemas.microsoft.com/office/powerpoint/2010/main" val="223637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A5B42-9E08-8092-5A2F-FDDE8A0544EE}"/>
              </a:ext>
            </a:extLst>
          </p:cNvPr>
          <p:cNvSpPr>
            <a:spLocks noGrp="1"/>
          </p:cNvSpPr>
          <p:nvPr>
            <p:ph type="title"/>
          </p:nvPr>
        </p:nvSpPr>
        <p:spPr>
          <a:xfrm>
            <a:off x="0" y="573024"/>
            <a:ext cx="9144000" cy="1816608"/>
          </a:xfrm>
          <a:solidFill>
            <a:srgbClr val="306090"/>
          </a:solidFill>
        </p:spPr>
        <p:txBody>
          <a:bodyPr>
            <a:normAutofit/>
          </a:bodyPr>
          <a:lstStyle/>
          <a:p>
            <a:pPr algn="ctr"/>
            <a:r>
              <a:rPr lang="en-US" sz="6600" b="1" dirty="0"/>
              <a:t>WOTC</a:t>
            </a:r>
            <a:br>
              <a:rPr lang="en-US" sz="4400" b="1" dirty="0"/>
            </a:br>
            <a:r>
              <a:rPr lang="en-US" sz="4400" dirty="0"/>
              <a:t>Work Opportunity Tax Credit </a:t>
            </a:r>
          </a:p>
        </p:txBody>
      </p:sp>
      <p:sp>
        <p:nvSpPr>
          <p:cNvPr id="3" name="Content Placeholder 2">
            <a:extLst>
              <a:ext uri="{FF2B5EF4-FFF2-40B4-BE49-F238E27FC236}">
                <a16:creationId xmlns:a16="http://schemas.microsoft.com/office/drawing/2014/main" id="{5CC71C38-E728-35B5-0BA8-39643EC85A94}"/>
              </a:ext>
            </a:extLst>
          </p:cNvPr>
          <p:cNvSpPr>
            <a:spLocks noGrp="1"/>
          </p:cNvSpPr>
          <p:nvPr>
            <p:ph idx="1"/>
          </p:nvPr>
        </p:nvSpPr>
        <p:spPr>
          <a:xfrm>
            <a:off x="885419" y="2977297"/>
            <a:ext cx="7651575" cy="2666647"/>
          </a:xfrm>
        </p:spPr>
        <p:txBody>
          <a:bodyPr>
            <a:noAutofit/>
          </a:bodyPr>
          <a:lstStyle/>
          <a:p>
            <a:pPr marL="0" indent="0">
              <a:buNone/>
            </a:pPr>
            <a:r>
              <a:rPr lang="en-US" b="0" i="0" dirty="0">
                <a:solidFill>
                  <a:schemeClr val="bg1"/>
                </a:solidFill>
                <a:effectLst/>
                <a:latin typeface="Arial" panose="020B0604020202020204" pitchFamily="34" charset="0"/>
                <a:cs typeface="Arial" panose="020B0604020202020204" pitchFamily="34" charset="0"/>
              </a:rPr>
              <a:t>The Work Opportunity Tax Credit (WOTC) is a Federal tax credit</a:t>
            </a:r>
            <a:r>
              <a:rPr lang="en-US" dirty="0">
                <a:solidFill>
                  <a:schemeClr val="bg1"/>
                </a:solidFill>
                <a:effectLst/>
                <a:latin typeface="Arial" panose="020B0604020202020204" pitchFamily="34" charset="0"/>
                <a:ea typeface="Malgun Gothic" panose="020B0503020000020004" pitchFamily="34" charset="-127"/>
                <a:cs typeface="Arial" panose="020B0604020202020204" pitchFamily="34" charset="0"/>
              </a:rPr>
              <a:t> incentive of up to </a:t>
            </a:r>
            <a:r>
              <a:rPr lang="en-US" i="1" dirty="0">
                <a:solidFill>
                  <a:schemeClr val="bg1"/>
                </a:solidFill>
                <a:effectLst/>
                <a:latin typeface="Arial" panose="020B0604020202020204" pitchFamily="34" charset="0"/>
                <a:ea typeface="Malgun Gothic" panose="020B0503020000020004" pitchFamily="34" charset="-127"/>
                <a:cs typeface="Arial" panose="020B0604020202020204" pitchFamily="34" charset="0"/>
              </a:rPr>
              <a:t>$9,600</a:t>
            </a:r>
            <a:r>
              <a:rPr lang="en-US" b="0" i="0" dirty="0">
                <a:solidFill>
                  <a:schemeClr val="bg1"/>
                </a:solidFill>
                <a:effectLst/>
                <a:latin typeface="Arial" panose="020B0604020202020204" pitchFamily="34" charset="0"/>
                <a:cs typeface="Arial" panose="020B0604020202020204" pitchFamily="34" charset="0"/>
              </a:rPr>
              <a:t> available to employers for hiring and employing individuals from certain </a:t>
            </a:r>
            <a:r>
              <a:rPr lang="en-US" i="0" dirty="0">
                <a:solidFill>
                  <a:srgbClr val="4D24E4"/>
                </a:solidFill>
                <a:effectLst/>
                <a:latin typeface="Arial" panose="020B0604020202020204" pitchFamily="34" charset="0"/>
                <a:cs typeface="Arial" panose="020B0604020202020204" pitchFamily="34" charset="0"/>
                <a:hlinkClick r:id="rId3" tooltip="Work Opportunity Tax Credit ">
                  <a:extLst>
                    <a:ext uri="{A12FA001-AC4F-418D-AE19-62706E023703}">
                      <ahyp:hlinkClr xmlns:ahyp="http://schemas.microsoft.com/office/drawing/2018/hyperlinkcolor" val="tx"/>
                    </a:ext>
                  </a:extLst>
                </a:hlinkClick>
              </a:rPr>
              <a:t>targeted groups</a:t>
            </a:r>
            <a:r>
              <a:rPr lang="en-US" i="0" dirty="0">
                <a:solidFill>
                  <a:srgbClr val="4D24E4"/>
                </a:solidFill>
                <a:effectLst/>
                <a:latin typeface="Arial" panose="020B0604020202020204" pitchFamily="34" charset="0"/>
                <a:cs typeface="Arial" panose="020B0604020202020204" pitchFamily="34" charset="0"/>
              </a:rPr>
              <a:t> </a:t>
            </a:r>
            <a:r>
              <a:rPr lang="en-US" b="0" i="0" dirty="0">
                <a:solidFill>
                  <a:schemeClr val="bg1"/>
                </a:solidFill>
                <a:effectLst/>
                <a:latin typeface="Arial" panose="020B0604020202020204" pitchFamily="34" charset="0"/>
                <a:cs typeface="Arial" panose="020B0604020202020204" pitchFamily="34" charset="0"/>
              </a:rPr>
              <a:t>who have faced significant barriers to employment.</a:t>
            </a:r>
          </a:p>
          <a:p>
            <a:pPr marL="0" indent="0">
              <a:buNone/>
            </a:pPr>
            <a:endParaRPr lang="en-US" sz="20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8278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A5B42-9E08-8092-5A2F-FDDE8A0544EE}"/>
              </a:ext>
            </a:extLst>
          </p:cNvPr>
          <p:cNvSpPr>
            <a:spLocks noGrp="1"/>
          </p:cNvSpPr>
          <p:nvPr>
            <p:ph type="title"/>
          </p:nvPr>
        </p:nvSpPr>
        <p:spPr>
          <a:xfrm>
            <a:off x="96940" y="178998"/>
            <a:ext cx="8950119" cy="739285"/>
          </a:xfrm>
        </p:spPr>
        <p:txBody>
          <a:bodyPr>
            <a:normAutofit/>
          </a:bodyPr>
          <a:lstStyle/>
          <a:p>
            <a:pPr algn="ctr"/>
            <a:r>
              <a:rPr lang="en-US" sz="4400" b="1" dirty="0">
                <a:solidFill>
                  <a:srgbClr val="306090"/>
                </a:solidFill>
              </a:rPr>
              <a:t>DOR Process</a:t>
            </a:r>
          </a:p>
        </p:txBody>
      </p:sp>
      <p:sp>
        <p:nvSpPr>
          <p:cNvPr id="3" name="Content Placeholder 2">
            <a:extLst>
              <a:ext uri="{FF2B5EF4-FFF2-40B4-BE49-F238E27FC236}">
                <a16:creationId xmlns:a16="http://schemas.microsoft.com/office/drawing/2014/main" id="{5CC71C38-E728-35B5-0BA8-39643EC85A94}"/>
              </a:ext>
            </a:extLst>
          </p:cNvPr>
          <p:cNvSpPr>
            <a:spLocks noGrp="1"/>
          </p:cNvSpPr>
          <p:nvPr>
            <p:ph idx="1"/>
          </p:nvPr>
        </p:nvSpPr>
        <p:spPr>
          <a:xfrm>
            <a:off x="237744" y="1007508"/>
            <a:ext cx="8668512" cy="5671494"/>
          </a:xfrm>
        </p:spPr>
        <p:txBody>
          <a:bodyPr lIns="91440">
            <a:noAutofit/>
          </a:bodyPr>
          <a:lstStyle/>
          <a:p>
            <a:pPr marL="0" marR="0" lvl="0" indent="0">
              <a:spcBef>
                <a:spcPts val="0"/>
              </a:spcBef>
              <a:spcAft>
                <a:spcPts val="0"/>
              </a:spcAft>
              <a:buNone/>
            </a:pPr>
            <a:r>
              <a:rPr lang="en-US" sz="2000" dirty="0">
                <a:solidFill>
                  <a:schemeClr val="bg1"/>
                </a:solidFill>
                <a:latin typeface="Arial" panose="020B0604020202020204" pitchFamily="34" charset="0"/>
                <a:ea typeface="Malgun Gothic" panose="020B0503020000020004" pitchFamily="34" charset="-127"/>
                <a:cs typeface="Arial" panose="020B0604020202020204" pitchFamily="34" charset="0"/>
              </a:rPr>
              <a:t>T</a:t>
            </a:r>
            <a:r>
              <a:rPr lang="en-US" sz="2000" dirty="0">
                <a:solidFill>
                  <a:schemeClr val="bg1"/>
                </a:solidFill>
                <a:effectLst/>
                <a:latin typeface="Arial" panose="020B0604020202020204" pitchFamily="34" charset="0"/>
                <a:ea typeface="Malgun Gothic" panose="020B0503020000020004" pitchFamily="34" charset="-127"/>
                <a:cs typeface="Arial" panose="020B0604020202020204" pitchFamily="34" charset="0"/>
              </a:rPr>
              <a:t>wo forms must be filled out and signed by both the employee and the employer to request a certification:</a:t>
            </a:r>
          </a:p>
          <a:p>
            <a:pPr marL="742950" marR="0" lvl="1" indent="-285750">
              <a:spcBef>
                <a:spcPts val="0"/>
              </a:spcBef>
              <a:spcAft>
                <a:spcPts val="0"/>
              </a:spcAft>
              <a:buSzPct val="100000"/>
              <a:buFont typeface="+mj-lt"/>
              <a:buAutoNum type="arabicPeriod"/>
            </a:pPr>
            <a:r>
              <a:rPr lang="en-US" dirty="0">
                <a:solidFill>
                  <a:schemeClr val="bg1"/>
                </a:solidFill>
                <a:effectLst/>
                <a:latin typeface="Arial" panose="020B0604020202020204" pitchFamily="34" charset="0"/>
                <a:ea typeface="Malgun Gothic" panose="020B0503020000020004" pitchFamily="34" charset="-127"/>
                <a:cs typeface="Arial" panose="020B0604020202020204" pitchFamily="34" charset="0"/>
              </a:rPr>
              <a:t>Internal Revenue Service (IRS) form </a:t>
            </a:r>
            <a:r>
              <a:rPr lang="en-US" b="1" dirty="0">
                <a:solidFill>
                  <a:schemeClr val="bg1"/>
                </a:solidFill>
                <a:effectLst/>
                <a:latin typeface="Arial" panose="020B0604020202020204" pitchFamily="34" charset="0"/>
                <a:ea typeface="Malgun Gothic" panose="020B0503020000020004" pitchFamily="34" charset="-127"/>
                <a:cs typeface="Arial" panose="020B0604020202020204" pitchFamily="34" charset="0"/>
              </a:rPr>
              <a:t>8850</a:t>
            </a:r>
            <a:r>
              <a:rPr lang="en-US" dirty="0">
                <a:solidFill>
                  <a:schemeClr val="bg1"/>
                </a:solidFill>
                <a:effectLst/>
                <a:latin typeface="Arial" panose="020B0604020202020204" pitchFamily="34" charset="0"/>
                <a:ea typeface="Malgun Gothic" panose="020B0503020000020004" pitchFamily="34" charset="-127"/>
                <a:cs typeface="Arial" panose="020B0604020202020204" pitchFamily="34" charset="0"/>
              </a:rPr>
              <a:t> – Prescreening Notice and Certification Request</a:t>
            </a:r>
          </a:p>
          <a:p>
            <a:pPr marL="742950" marR="0" lvl="1" indent="-285750">
              <a:spcBef>
                <a:spcPts val="0"/>
              </a:spcBef>
              <a:spcAft>
                <a:spcPts val="0"/>
              </a:spcAft>
              <a:buSzPct val="100000"/>
              <a:buFont typeface="+mj-lt"/>
              <a:buAutoNum type="arabicPeriod"/>
            </a:pPr>
            <a:r>
              <a:rPr lang="en-US" dirty="0">
                <a:solidFill>
                  <a:schemeClr val="bg1"/>
                </a:solidFill>
                <a:effectLst/>
                <a:latin typeface="Arial" panose="020B0604020202020204" pitchFamily="34" charset="0"/>
                <a:ea typeface="Malgun Gothic" panose="020B0503020000020004" pitchFamily="34" charset="-127"/>
                <a:cs typeface="Arial" panose="020B0604020202020204" pitchFamily="34" charset="0"/>
              </a:rPr>
              <a:t>Department of Labor (DOL) form </a:t>
            </a:r>
            <a:r>
              <a:rPr lang="en-US" b="1" dirty="0">
                <a:solidFill>
                  <a:schemeClr val="bg1"/>
                </a:solidFill>
                <a:effectLst/>
                <a:latin typeface="Arial" panose="020B0604020202020204" pitchFamily="34" charset="0"/>
                <a:ea typeface="Malgun Gothic" panose="020B0503020000020004" pitchFamily="34" charset="-127"/>
                <a:cs typeface="Arial" panose="020B0604020202020204" pitchFamily="34" charset="0"/>
              </a:rPr>
              <a:t>9062</a:t>
            </a:r>
            <a:r>
              <a:rPr lang="en-US" dirty="0">
                <a:solidFill>
                  <a:schemeClr val="bg1"/>
                </a:solidFill>
                <a:effectLst/>
                <a:latin typeface="Arial" panose="020B0604020202020204" pitchFamily="34" charset="0"/>
                <a:ea typeface="Malgun Gothic" panose="020B0503020000020004" pitchFamily="34" charset="-127"/>
                <a:cs typeface="Arial" panose="020B0604020202020204" pitchFamily="34" charset="0"/>
              </a:rPr>
              <a:t> Conditional Certification WOTC Form</a:t>
            </a:r>
          </a:p>
          <a:p>
            <a:pPr marL="1143000" marR="0" lvl="2" indent="-228600">
              <a:spcBef>
                <a:spcPts val="0"/>
              </a:spcBef>
              <a:spcAft>
                <a:spcPts val="0"/>
              </a:spcAft>
              <a:buFont typeface="Wingdings" panose="05000000000000000000" pitchFamily="2" charset="2"/>
              <a:buChar char=""/>
            </a:pPr>
            <a:r>
              <a:rPr lang="en-US" sz="2000" dirty="0">
                <a:solidFill>
                  <a:schemeClr val="bg1"/>
                </a:solidFill>
                <a:effectLst/>
                <a:latin typeface="Arial" panose="020B0604020202020204" pitchFamily="34" charset="0"/>
                <a:ea typeface="Malgun Gothic" panose="020B0503020000020004" pitchFamily="34" charset="-127"/>
                <a:cs typeface="Arial" panose="020B0604020202020204" pitchFamily="34" charset="0"/>
              </a:rPr>
              <a:t>Form requires a signature from an Authorized Official from a State Workforce Agency. DOR Business Specialist are authorized to sign form 9062.</a:t>
            </a:r>
          </a:p>
          <a:p>
            <a:pPr marL="1143000" marR="0" lvl="2" indent="-228600">
              <a:spcBef>
                <a:spcPts val="0"/>
              </a:spcBef>
              <a:spcAft>
                <a:spcPts val="0"/>
              </a:spcAft>
              <a:buFont typeface="Wingdings" panose="05000000000000000000" pitchFamily="2" charset="2"/>
              <a:buChar char=""/>
            </a:pPr>
            <a:endParaRPr lang="en-US" sz="2000" dirty="0">
              <a:solidFill>
                <a:schemeClr val="bg1"/>
              </a:solidFill>
              <a:effectLst/>
              <a:latin typeface="Arial" panose="020B0604020202020204" pitchFamily="34" charset="0"/>
              <a:ea typeface="Malgun Gothic" panose="020B0503020000020004" pitchFamily="34" charset="-127"/>
              <a:cs typeface="Arial" panose="020B0604020202020204" pitchFamily="34" charset="0"/>
            </a:endParaRPr>
          </a:p>
          <a:p>
            <a:pPr indent="0">
              <a:spcBef>
                <a:spcPts val="0"/>
              </a:spcBef>
              <a:buNone/>
            </a:pPr>
            <a:r>
              <a:rPr lang="en-US" sz="2000" b="1" dirty="0">
                <a:solidFill>
                  <a:schemeClr val="bg1"/>
                </a:solidFill>
                <a:latin typeface="Arial" panose="020B0604020202020204" pitchFamily="34" charset="0"/>
                <a:ea typeface="Malgun Gothic" panose="020B0503020000020004" pitchFamily="34" charset="-127"/>
                <a:cs typeface="Times New Roman" panose="02020603050405020304" pitchFamily="18" charset="0"/>
              </a:rPr>
              <a:t>Both forms must be mailed to EDD</a:t>
            </a:r>
            <a:r>
              <a:rPr lang="en-US" sz="2000" b="1" dirty="0">
                <a:solidFill>
                  <a:schemeClr val="bg1"/>
                </a:solidFill>
                <a:effectLst/>
                <a:latin typeface="Arial" panose="020B0604020202020204" pitchFamily="34" charset="0"/>
                <a:ea typeface="Malgun Gothic" panose="020B0503020000020004" pitchFamily="34" charset="-127"/>
                <a:cs typeface="Times New Roman" panose="02020603050405020304" pitchFamily="18" charset="0"/>
              </a:rPr>
              <a:t>:</a:t>
            </a:r>
          </a:p>
          <a:p>
            <a:pPr marL="914400" marR="0" indent="0">
              <a:spcBef>
                <a:spcPts val="0"/>
              </a:spcBef>
              <a:spcAft>
                <a:spcPts val="0"/>
              </a:spcAft>
              <a:buNone/>
            </a:pPr>
            <a:r>
              <a:rPr lang="en-US" sz="2000" dirty="0">
                <a:solidFill>
                  <a:schemeClr val="bg1"/>
                </a:solidFill>
                <a:effectLst/>
                <a:latin typeface="Arial" panose="020B0604020202020204" pitchFamily="34" charset="0"/>
                <a:ea typeface="Malgun Gothic" panose="020B0503020000020004" pitchFamily="34" charset="-127"/>
                <a:cs typeface="Times New Roman" panose="02020603050405020304" pitchFamily="18" charset="0"/>
              </a:rPr>
              <a:t>Employment Development Department </a:t>
            </a:r>
          </a:p>
          <a:p>
            <a:pPr marL="914400" marR="0" indent="0">
              <a:spcBef>
                <a:spcPts val="0"/>
              </a:spcBef>
              <a:spcAft>
                <a:spcPts val="0"/>
              </a:spcAft>
              <a:buNone/>
            </a:pPr>
            <a:r>
              <a:rPr lang="en-US" sz="2000" dirty="0">
                <a:solidFill>
                  <a:schemeClr val="bg1"/>
                </a:solidFill>
                <a:effectLst/>
                <a:latin typeface="Arial" panose="020B0604020202020204" pitchFamily="34" charset="0"/>
                <a:ea typeface="Malgun Gothic" panose="020B0503020000020004" pitchFamily="34" charset="-127"/>
                <a:cs typeface="Times New Roman" panose="02020603050405020304" pitchFamily="18" charset="0"/>
              </a:rPr>
              <a:t>Attn: Work Opportunity Tax Credit Authorization Center </a:t>
            </a:r>
          </a:p>
          <a:p>
            <a:pPr marL="914400" marR="0" indent="0">
              <a:spcBef>
                <a:spcPts val="0"/>
              </a:spcBef>
              <a:spcAft>
                <a:spcPts val="0"/>
              </a:spcAft>
              <a:buNone/>
            </a:pPr>
            <a:r>
              <a:rPr lang="en-US" sz="2000" dirty="0">
                <a:solidFill>
                  <a:schemeClr val="bg1"/>
                </a:solidFill>
                <a:effectLst/>
                <a:latin typeface="Arial" panose="020B0604020202020204" pitchFamily="34" charset="0"/>
                <a:ea typeface="Malgun Gothic" panose="020B0503020000020004" pitchFamily="34" charset="-127"/>
                <a:cs typeface="Times New Roman" panose="02020603050405020304" pitchFamily="18" charset="0"/>
              </a:rPr>
              <a:t>2901 50th Street </a:t>
            </a:r>
          </a:p>
          <a:p>
            <a:pPr marL="914400" marR="0" indent="0">
              <a:spcBef>
                <a:spcPts val="0"/>
              </a:spcBef>
              <a:spcAft>
                <a:spcPts val="0"/>
              </a:spcAft>
              <a:buNone/>
            </a:pPr>
            <a:r>
              <a:rPr lang="en-US" sz="2000" dirty="0">
                <a:solidFill>
                  <a:schemeClr val="bg1"/>
                </a:solidFill>
                <a:effectLst/>
                <a:latin typeface="Arial" panose="020B0604020202020204" pitchFamily="34" charset="0"/>
                <a:ea typeface="Malgun Gothic" panose="020B0503020000020004" pitchFamily="34" charset="-127"/>
                <a:cs typeface="Times New Roman" panose="02020603050405020304" pitchFamily="18" charset="0"/>
              </a:rPr>
              <a:t>Sacramento, CA 95817</a:t>
            </a:r>
          </a:p>
          <a:p>
            <a:pPr marL="914400" marR="0" lvl="2" indent="0">
              <a:spcBef>
                <a:spcPts val="0"/>
              </a:spcBef>
              <a:spcAft>
                <a:spcPts val="0"/>
              </a:spcAft>
              <a:buNone/>
            </a:pPr>
            <a:endParaRPr lang="en-US" sz="2000" dirty="0">
              <a:solidFill>
                <a:schemeClr val="bg1"/>
              </a:solidFill>
              <a:effectLst/>
              <a:latin typeface="Arial" panose="020B0604020202020204" pitchFamily="34" charset="0"/>
              <a:ea typeface="Malgun Gothic" panose="020B0503020000020004" pitchFamily="34" charset="-127"/>
              <a:cs typeface="Arial" panose="020B0604020202020204" pitchFamily="34" charset="0"/>
            </a:endParaRPr>
          </a:p>
          <a:p>
            <a:pPr marL="342900" indent="-342900" algn="l">
              <a:buFont typeface="+mj-lt"/>
              <a:buAutoNum type="alphaUcPeriod"/>
            </a:pPr>
            <a:endParaRPr lang="en-US" sz="1400" b="0" i="0" dirty="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3173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A5B42-9E08-8092-5A2F-FDDE8A0544EE}"/>
              </a:ext>
            </a:extLst>
          </p:cNvPr>
          <p:cNvSpPr>
            <a:spLocks noGrp="1"/>
          </p:cNvSpPr>
          <p:nvPr>
            <p:ph type="title"/>
          </p:nvPr>
        </p:nvSpPr>
        <p:spPr>
          <a:xfrm>
            <a:off x="0" y="344424"/>
            <a:ext cx="9144000" cy="1816608"/>
          </a:xfrm>
          <a:solidFill>
            <a:srgbClr val="306090"/>
          </a:solidFill>
        </p:spPr>
        <p:txBody>
          <a:bodyPr>
            <a:normAutofit fontScale="90000"/>
          </a:bodyPr>
          <a:lstStyle/>
          <a:p>
            <a:pPr algn="ctr"/>
            <a:r>
              <a:rPr lang="en-US" sz="4800" b="1" dirty="0"/>
              <a:t>TAX INCENTIVES </a:t>
            </a:r>
            <a:br>
              <a:rPr lang="en-US" sz="4800" b="1" dirty="0"/>
            </a:br>
            <a:r>
              <a:rPr lang="en-US" sz="4400" b="1" dirty="0"/>
              <a:t>FOR PROVIDING BUSINESS ACCESSIBILITY</a:t>
            </a:r>
            <a:endParaRPr lang="en-US" sz="4400" dirty="0"/>
          </a:p>
        </p:txBody>
      </p:sp>
      <p:sp>
        <p:nvSpPr>
          <p:cNvPr id="3" name="Content Placeholder 2">
            <a:extLst>
              <a:ext uri="{FF2B5EF4-FFF2-40B4-BE49-F238E27FC236}">
                <a16:creationId xmlns:a16="http://schemas.microsoft.com/office/drawing/2014/main" id="{5CC71C38-E728-35B5-0BA8-39643EC85A94}"/>
              </a:ext>
            </a:extLst>
          </p:cNvPr>
          <p:cNvSpPr>
            <a:spLocks noGrp="1"/>
          </p:cNvSpPr>
          <p:nvPr>
            <p:ph idx="1"/>
          </p:nvPr>
        </p:nvSpPr>
        <p:spPr>
          <a:xfrm>
            <a:off x="200026" y="2410640"/>
            <a:ext cx="8943974" cy="4304485"/>
          </a:xfrm>
        </p:spPr>
        <p:txBody>
          <a:bodyPr>
            <a:noAutofit/>
          </a:bodyPr>
          <a:lstStyle/>
          <a:p>
            <a:pPr marL="0" indent="0">
              <a:buNone/>
            </a:pPr>
            <a:r>
              <a:rPr lang="en-US" sz="1600" b="1" i="0" dirty="0">
                <a:solidFill>
                  <a:schemeClr val="bg1"/>
                </a:solidFill>
                <a:effectLst/>
                <a:latin typeface="Arial" panose="020B0604020202020204" pitchFamily="34" charset="0"/>
                <a:cs typeface="Arial" panose="020B0604020202020204" pitchFamily="34" charset="0"/>
              </a:rPr>
              <a:t>Small Business Tax Credit: IRS Code Section 44, Disabled Access Credit</a:t>
            </a:r>
          </a:p>
          <a:p>
            <a:r>
              <a:rPr lang="en-US" sz="1600" b="0" i="0" dirty="0">
                <a:solidFill>
                  <a:schemeClr val="bg1"/>
                </a:solidFill>
                <a:effectLst/>
                <a:latin typeface="Arial" panose="020B0604020202020204" pitchFamily="34" charset="0"/>
                <a:cs typeface="Arial" panose="020B0604020202020204" pitchFamily="34" charset="0"/>
              </a:rPr>
              <a:t>Small businesses may take an annual tax credit for making their businesses accessible to persons with disabilities.</a:t>
            </a:r>
          </a:p>
          <a:p>
            <a:pPr marL="0" indent="0">
              <a:buNone/>
            </a:pPr>
            <a:endParaRPr lang="en-US" sz="800" dirty="0">
              <a:solidFill>
                <a:schemeClr val="bg1"/>
              </a:solidFill>
              <a:latin typeface="Arial" panose="020B0604020202020204" pitchFamily="34" charset="0"/>
              <a:cs typeface="Arial" panose="020B0604020202020204" pitchFamily="34" charset="0"/>
            </a:endParaRPr>
          </a:p>
          <a:p>
            <a:pPr marL="0" indent="0">
              <a:buNone/>
            </a:pPr>
            <a:r>
              <a:rPr lang="en-US" sz="1600" b="1" i="0" dirty="0">
                <a:solidFill>
                  <a:schemeClr val="bg1"/>
                </a:solidFill>
                <a:effectLst/>
                <a:latin typeface="Arial" panose="020B0604020202020204" pitchFamily="34" charset="0"/>
                <a:cs typeface="Arial" panose="020B0604020202020204" pitchFamily="34" charset="0"/>
              </a:rPr>
              <a:t>Architectural/Transportation Tax Deduction: IRS Code Section 190, Barrier Removal</a:t>
            </a:r>
          </a:p>
          <a:p>
            <a:r>
              <a:rPr lang="en-US" sz="1600" b="0" i="0" dirty="0">
                <a:solidFill>
                  <a:schemeClr val="bg1"/>
                </a:solidFill>
                <a:effectLst/>
                <a:latin typeface="Arial" panose="020B0604020202020204" pitchFamily="34" charset="0"/>
                <a:cs typeface="Arial" panose="020B0604020202020204" pitchFamily="34" charset="0"/>
              </a:rPr>
              <a:t>All businesses are eligible to take an annual deduction for expenses incurred to remove physical, structural, and transportation (i.e., vehicle-related) barriers for persons with disabilities at the workplace.</a:t>
            </a:r>
            <a:endParaRPr lang="en-US" sz="1600" b="1" i="0" dirty="0">
              <a:solidFill>
                <a:schemeClr val="bg1"/>
              </a:solidFill>
              <a:effectLst/>
              <a:latin typeface="Arial" panose="020B0604020202020204" pitchFamily="34" charset="0"/>
              <a:cs typeface="Arial" panose="020B0604020202020204" pitchFamily="34" charset="0"/>
            </a:endParaRPr>
          </a:p>
          <a:p>
            <a:pPr marL="0" indent="0">
              <a:buNone/>
            </a:pPr>
            <a:endParaRPr lang="en-US" sz="800" b="1" i="0" dirty="0">
              <a:solidFill>
                <a:schemeClr val="bg1"/>
              </a:solidFill>
              <a:effectLst/>
              <a:latin typeface="Arial" panose="020B0604020202020204" pitchFamily="34" charset="0"/>
              <a:cs typeface="Arial" panose="020B0604020202020204" pitchFamily="34" charset="0"/>
            </a:endParaRPr>
          </a:p>
          <a:p>
            <a:pPr marL="0" indent="0">
              <a:buNone/>
            </a:pPr>
            <a:r>
              <a:rPr lang="en-US" sz="1600" b="1" i="0" dirty="0">
                <a:solidFill>
                  <a:schemeClr val="bg1"/>
                </a:solidFill>
                <a:effectLst/>
                <a:latin typeface="Arial" panose="020B0604020202020204" pitchFamily="34" charset="0"/>
                <a:cs typeface="Arial" panose="020B0604020202020204" pitchFamily="34" charset="0"/>
              </a:rPr>
              <a:t>Form 8826 (Disabled Access Credit) &amp; Publication 535 Business Expenses (tax deduction). </a:t>
            </a:r>
          </a:p>
          <a:p>
            <a:r>
              <a:rPr lang="en-US" sz="1600" i="0" dirty="0">
                <a:solidFill>
                  <a:srgbClr val="4D24E4"/>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Tax Benefits For Businesses Who Have Employees With Disabilities</a:t>
            </a:r>
            <a:r>
              <a:rPr lang="en-US" sz="1600" i="0" dirty="0">
                <a:solidFill>
                  <a:srgbClr val="4D24E4"/>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42138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A5B42-9E08-8092-5A2F-FDDE8A0544EE}"/>
              </a:ext>
            </a:extLst>
          </p:cNvPr>
          <p:cNvSpPr>
            <a:spLocks noGrp="1"/>
          </p:cNvSpPr>
          <p:nvPr>
            <p:ph type="title"/>
          </p:nvPr>
        </p:nvSpPr>
        <p:spPr>
          <a:xfrm>
            <a:off x="0" y="546780"/>
            <a:ext cx="9144000" cy="1624921"/>
          </a:xfrm>
          <a:solidFill>
            <a:srgbClr val="306090"/>
          </a:solidFill>
        </p:spPr>
        <p:txBody>
          <a:bodyPr>
            <a:normAutofit/>
          </a:bodyPr>
          <a:lstStyle/>
          <a:p>
            <a:pPr algn="ctr"/>
            <a:r>
              <a:rPr lang="en-US" sz="6600" b="1" dirty="0"/>
              <a:t>OJT</a:t>
            </a:r>
            <a:br>
              <a:rPr lang="en-US" sz="4400" b="1" dirty="0"/>
            </a:br>
            <a:r>
              <a:rPr lang="en-US" sz="4400" b="1" dirty="0"/>
              <a:t>On-the-Job Training </a:t>
            </a:r>
          </a:p>
        </p:txBody>
      </p:sp>
      <p:sp>
        <p:nvSpPr>
          <p:cNvPr id="3" name="Content Placeholder 2">
            <a:extLst>
              <a:ext uri="{FF2B5EF4-FFF2-40B4-BE49-F238E27FC236}">
                <a16:creationId xmlns:a16="http://schemas.microsoft.com/office/drawing/2014/main" id="{5CC71C38-E728-35B5-0BA8-39643EC85A94}"/>
              </a:ext>
            </a:extLst>
          </p:cNvPr>
          <p:cNvSpPr>
            <a:spLocks noGrp="1"/>
          </p:cNvSpPr>
          <p:nvPr>
            <p:ph idx="1"/>
          </p:nvPr>
        </p:nvSpPr>
        <p:spPr>
          <a:xfrm>
            <a:off x="423080" y="2459897"/>
            <a:ext cx="8297839" cy="4091027"/>
          </a:xfrm>
        </p:spPr>
        <p:txBody>
          <a:bodyPr>
            <a:noAutofit/>
          </a:bodyPr>
          <a:lstStyle/>
          <a:p>
            <a:pPr marL="0" indent="0" algn="l">
              <a:buNone/>
            </a:pPr>
            <a:r>
              <a:rPr lang="en-US" sz="2000" b="0" i="0" dirty="0">
                <a:solidFill>
                  <a:srgbClr val="333333"/>
                </a:solidFill>
                <a:effectLst/>
                <a:latin typeface="Source Sans Pro" panose="020B0503030403020204" pitchFamily="34" charset="0"/>
                <a:ea typeface="Source Sans Pro" panose="020B0503030403020204" pitchFamily="34" charset="0"/>
              </a:rPr>
              <a:t>Funding is available to offset the cost of providing training to a job seeker who is a DOR consumer. Generally, DOR offers employers up to $1,500 for OJT but more than that amount may be provided if the consumer needs more training than usual, or the position has a higher level of skill requirement.</a:t>
            </a:r>
          </a:p>
          <a:p>
            <a:pPr marL="0" indent="0" algn="l">
              <a:buNone/>
            </a:pPr>
            <a:endParaRPr lang="en-US" sz="800" b="0" i="0" dirty="0">
              <a:solidFill>
                <a:srgbClr val="333333"/>
              </a:solidFill>
              <a:effectLst/>
              <a:latin typeface="Source Sans Pro" panose="020B0503030403020204" pitchFamily="34" charset="0"/>
              <a:ea typeface="Source Sans Pro" panose="020B0503030403020204" pitchFamily="34" charset="0"/>
            </a:endParaRPr>
          </a:p>
          <a:p>
            <a:pPr marL="0" indent="0" algn="l">
              <a:spcBef>
                <a:spcPts val="600"/>
              </a:spcBef>
              <a:buNone/>
            </a:pPr>
            <a:r>
              <a:rPr lang="en-US" sz="2000" dirty="0">
                <a:solidFill>
                  <a:srgbClr val="333333"/>
                </a:solidFill>
                <a:latin typeface="Source Sans Pro" panose="020B0503030403020204" pitchFamily="34" charset="0"/>
                <a:ea typeface="Source Sans Pro" panose="020B0503030403020204" pitchFamily="34" charset="0"/>
              </a:rPr>
              <a:t>Required Forms:</a:t>
            </a:r>
            <a:r>
              <a:rPr lang="en-US" sz="2000" b="0" i="0" dirty="0">
                <a:solidFill>
                  <a:srgbClr val="333333"/>
                </a:solidFill>
                <a:effectLst/>
                <a:latin typeface="Source Sans Pro" panose="020B0503030403020204" pitchFamily="34" charset="0"/>
                <a:ea typeface="Source Sans Pro" panose="020B0503030403020204" pitchFamily="34" charset="0"/>
              </a:rPr>
              <a:t> </a:t>
            </a:r>
          </a:p>
          <a:p>
            <a:pPr marL="914400" lvl="1" indent="-457200">
              <a:spcBef>
                <a:spcPts val="600"/>
              </a:spcBef>
              <a:buSzPct val="100000"/>
              <a:buFont typeface="+mj-lt"/>
              <a:buAutoNum type="arabicPeriod"/>
            </a:pPr>
            <a:r>
              <a:rPr lang="en-US" sz="1800" dirty="0">
                <a:solidFill>
                  <a:schemeClr val="bg1"/>
                </a:solidFill>
                <a:latin typeface="Source Sans Pro" panose="020B0503030403020204" pitchFamily="34" charset="0"/>
                <a:ea typeface="Source Sans Pro" panose="020B0503030403020204" pitchFamily="34" charset="0"/>
              </a:rPr>
              <a:t>DR 247 On-the-Job Training (OJT) Letter of Agreement</a:t>
            </a:r>
          </a:p>
          <a:p>
            <a:pPr marL="914400" lvl="1" indent="-457200">
              <a:spcBef>
                <a:spcPts val="600"/>
              </a:spcBef>
              <a:buSzPct val="100000"/>
              <a:buFont typeface="+mj-lt"/>
              <a:buAutoNum type="arabicPeriod"/>
            </a:pPr>
            <a:r>
              <a:rPr lang="en-US" sz="1800" dirty="0">
                <a:solidFill>
                  <a:schemeClr val="bg1"/>
                </a:solidFill>
                <a:latin typeface="Source Sans Pro" panose="020B0503030403020204" pitchFamily="34" charset="0"/>
                <a:ea typeface="Source Sans Pro" panose="020B0503030403020204" pitchFamily="34" charset="0"/>
              </a:rPr>
              <a:t>STD 204 Payee Data Record</a:t>
            </a:r>
          </a:p>
          <a:p>
            <a:pPr marL="914400" lvl="1" indent="-457200">
              <a:spcBef>
                <a:spcPts val="600"/>
              </a:spcBef>
              <a:buSzPct val="100000"/>
              <a:buFont typeface="+mj-lt"/>
              <a:buAutoNum type="arabicPeriod"/>
            </a:pPr>
            <a:r>
              <a:rPr lang="en-US" sz="1800" dirty="0">
                <a:solidFill>
                  <a:schemeClr val="bg1"/>
                </a:solidFill>
                <a:latin typeface="Source Sans Pro" panose="020B0503030403020204" pitchFamily="34" charset="0"/>
                <a:ea typeface="Source Sans Pro" panose="020B0503030403020204" pitchFamily="34" charset="0"/>
              </a:rPr>
              <a:t>DR 226 Report of Progress in Training</a:t>
            </a:r>
          </a:p>
          <a:p>
            <a:pPr marL="0" indent="0" algn="l">
              <a:buNone/>
            </a:pPr>
            <a:endParaRPr lang="en-US" sz="2000" b="0" i="0" dirty="0">
              <a:solidFill>
                <a:srgbClr val="333333"/>
              </a:solidFill>
              <a:effectLst/>
              <a:latin typeface="Source Sans Pro" panose="020B0503030403020204" pitchFamily="34" charset="0"/>
            </a:endParaRPr>
          </a:p>
        </p:txBody>
      </p:sp>
    </p:spTree>
    <p:extLst>
      <p:ext uri="{BB962C8B-B14F-4D97-AF65-F5344CB8AC3E}">
        <p14:creationId xmlns:p14="http://schemas.microsoft.com/office/powerpoint/2010/main" val="2834336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95000"/>
          </a:schemeClr>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B892BE2-AB29-D038-7E2F-2DB38917E9D2}"/>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4FC6D6D5-322F-FC5A-F7F3-85674E528395}"/>
              </a:ext>
            </a:extLst>
          </p:cNvPr>
          <p:cNvPicPr>
            <a:picLocks noChangeAspect="1"/>
          </p:cNvPicPr>
          <p:nvPr/>
        </p:nvPicPr>
        <p:blipFill rotWithShape="1">
          <a:blip r:embed="rId3"/>
          <a:srcRect l="56462" t="9794" r="3335" b="10909"/>
          <a:stretch/>
        </p:blipFill>
        <p:spPr>
          <a:xfrm>
            <a:off x="347221" y="929053"/>
            <a:ext cx="8449558" cy="4999893"/>
          </a:xfrm>
          <a:prstGeom prst="rect">
            <a:avLst/>
          </a:prstGeom>
        </p:spPr>
      </p:pic>
      <p:sp>
        <p:nvSpPr>
          <p:cNvPr id="5" name="Title 4">
            <a:extLst>
              <a:ext uri="{FF2B5EF4-FFF2-40B4-BE49-F238E27FC236}">
                <a16:creationId xmlns:a16="http://schemas.microsoft.com/office/drawing/2014/main" id="{539DCF0A-CAC2-F718-7C57-2262BC5EF1D9}"/>
              </a:ext>
            </a:extLst>
          </p:cNvPr>
          <p:cNvSpPr>
            <a:spLocks noGrp="1"/>
          </p:cNvSpPr>
          <p:nvPr>
            <p:ph type="title"/>
          </p:nvPr>
        </p:nvSpPr>
        <p:spPr>
          <a:xfrm>
            <a:off x="785722" y="189768"/>
            <a:ext cx="7429499" cy="601540"/>
          </a:xfrm>
        </p:spPr>
        <p:txBody>
          <a:bodyPr anchor="t"/>
          <a:lstStyle/>
          <a:p>
            <a:pPr algn="ctr"/>
            <a:r>
              <a:rPr lang="en-US" dirty="0">
                <a:solidFill>
                  <a:srgbClr val="306090"/>
                </a:solidFill>
                <a:hlinkClick r:id="rId4">
                  <a:extLst>
                    <a:ext uri="{A12FA001-AC4F-418D-AE19-62706E023703}">
                      <ahyp:hlinkClr xmlns:ahyp="http://schemas.microsoft.com/office/drawing/2018/hyperlinkcolor" val="tx"/>
                    </a:ext>
                  </a:extLst>
                </a:hlinkClick>
              </a:rPr>
              <a:t>WWW.DOR.CA.GOV</a:t>
            </a:r>
            <a:r>
              <a:rPr lang="en-US" dirty="0">
                <a:solidFill>
                  <a:srgbClr val="306090"/>
                </a:solidFill>
              </a:rPr>
              <a:t> </a:t>
            </a:r>
          </a:p>
        </p:txBody>
      </p:sp>
      <p:sp>
        <p:nvSpPr>
          <p:cNvPr id="9" name="TextBox 8">
            <a:extLst>
              <a:ext uri="{FF2B5EF4-FFF2-40B4-BE49-F238E27FC236}">
                <a16:creationId xmlns:a16="http://schemas.microsoft.com/office/drawing/2014/main" id="{D0DA84D8-922D-1008-F1A6-FC3AF8743F83}"/>
              </a:ext>
            </a:extLst>
          </p:cNvPr>
          <p:cNvSpPr txBox="1"/>
          <p:nvPr/>
        </p:nvSpPr>
        <p:spPr>
          <a:xfrm>
            <a:off x="4813541" y="1552755"/>
            <a:ext cx="163901" cy="369332"/>
          </a:xfrm>
          <a:prstGeom prst="rect">
            <a:avLst/>
          </a:prstGeom>
          <a:solidFill>
            <a:srgbClr val="FFFF66"/>
          </a:solidFill>
        </p:spPr>
        <p:txBody>
          <a:bodyPr wrap="square" rtlCol="0">
            <a:spAutoFit/>
          </a:bodyPr>
          <a:lstStyle/>
          <a:p>
            <a:pPr algn="ctr"/>
            <a:r>
              <a:rPr lang="en-US" dirty="0">
                <a:solidFill>
                  <a:schemeClr val="bg1"/>
                </a:solidFill>
              </a:rPr>
              <a:t>1</a:t>
            </a:r>
          </a:p>
        </p:txBody>
      </p:sp>
      <p:sp>
        <p:nvSpPr>
          <p:cNvPr id="10" name="TextBox 9">
            <a:extLst>
              <a:ext uri="{FF2B5EF4-FFF2-40B4-BE49-F238E27FC236}">
                <a16:creationId xmlns:a16="http://schemas.microsoft.com/office/drawing/2014/main" id="{D2DC6985-8212-CA58-1FED-6BFB152A9833}"/>
              </a:ext>
            </a:extLst>
          </p:cNvPr>
          <p:cNvSpPr txBox="1"/>
          <p:nvPr/>
        </p:nvSpPr>
        <p:spPr>
          <a:xfrm>
            <a:off x="856060" y="2064821"/>
            <a:ext cx="163901" cy="369332"/>
          </a:xfrm>
          <a:prstGeom prst="rect">
            <a:avLst/>
          </a:prstGeom>
          <a:solidFill>
            <a:srgbClr val="FFFF66"/>
          </a:solidFill>
        </p:spPr>
        <p:txBody>
          <a:bodyPr wrap="square" rtlCol="0">
            <a:spAutoFit/>
          </a:bodyPr>
          <a:lstStyle/>
          <a:p>
            <a:pPr algn="ctr"/>
            <a:r>
              <a:rPr lang="en-US" dirty="0">
                <a:solidFill>
                  <a:schemeClr val="bg1"/>
                </a:solidFill>
              </a:rPr>
              <a:t>2</a:t>
            </a:r>
          </a:p>
        </p:txBody>
      </p:sp>
      <p:sp>
        <p:nvSpPr>
          <p:cNvPr id="11" name="TextBox 10">
            <a:extLst>
              <a:ext uri="{FF2B5EF4-FFF2-40B4-BE49-F238E27FC236}">
                <a16:creationId xmlns:a16="http://schemas.microsoft.com/office/drawing/2014/main" id="{374AB282-B383-9A15-E821-BCA6D430DA92}"/>
              </a:ext>
            </a:extLst>
          </p:cNvPr>
          <p:cNvSpPr txBox="1"/>
          <p:nvPr/>
        </p:nvSpPr>
        <p:spPr>
          <a:xfrm>
            <a:off x="4731590" y="4370717"/>
            <a:ext cx="163901" cy="369332"/>
          </a:xfrm>
          <a:prstGeom prst="rect">
            <a:avLst/>
          </a:prstGeom>
          <a:solidFill>
            <a:srgbClr val="FFFF66"/>
          </a:solidFill>
        </p:spPr>
        <p:txBody>
          <a:bodyPr wrap="square" rtlCol="0">
            <a:spAutoFit/>
          </a:bodyPr>
          <a:lstStyle/>
          <a:p>
            <a:pPr algn="ctr"/>
            <a:r>
              <a:rPr lang="en-US" dirty="0">
                <a:solidFill>
                  <a:schemeClr val="bg1"/>
                </a:solidFill>
              </a:rPr>
              <a:t>3</a:t>
            </a:r>
          </a:p>
        </p:txBody>
      </p:sp>
    </p:spTree>
    <p:extLst>
      <p:ext uri="{BB962C8B-B14F-4D97-AF65-F5344CB8AC3E}">
        <p14:creationId xmlns:p14="http://schemas.microsoft.com/office/powerpoint/2010/main" val="1684230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2385" y="812380"/>
            <a:ext cx="7910707" cy="2546921"/>
          </a:xfrm>
          <a:noFill/>
        </p:spPr>
        <p:txBody>
          <a:bodyPr anchor="ctr">
            <a:noAutofit/>
          </a:bodyPr>
          <a:lstStyle/>
          <a:p>
            <a:pPr algn="ctr"/>
            <a:r>
              <a:rPr lang="en-US" sz="3200" dirty="0">
                <a:solidFill>
                  <a:schemeClr val="bg1">
                    <a:lumMod val="85000"/>
                    <a:lumOff val="15000"/>
                  </a:schemeClr>
                </a:solidFill>
                <a:latin typeface="+mn-lt"/>
              </a:rPr>
              <a:t>DOR Website:</a:t>
            </a:r>
            <a:br>
              <a:rPr lang="en-US" sz="3200" dirty="0">
                <a:solidFill>
                  <a:schemeClr val="tx1">
                    <a:lumMod val="75000"/>
                    <a:lumOff val="25000"/>
                  </a:schemeClr>
                </a:solidFill>
                <a:latin typeface="+mn-lt"/>
              </a:rPr>
            </a:br>
            <a:r>
              <a:rPr lang="en-US" sz="3200" dirty="0">
                <a:solidFill>
                  <a:schemeClr val="bg2">
                    <a:lumMod val="60000"/>
                    <a:lumOff val="40000"/>
                  </a:schemeClr>
                </a:solidFill>
                <a:latin typeface="+mn-lt"/>
                <a:hlinkClick r:id="rId3">
                  <a:extLst>
                    <a:ext uri="{A12FA001-AC4F-418D-AE19-62706E023703}">
                      <ahyp:hlinkClr xmlns:ahyp="http://schemas.microsoft.com/office/drawing/2018/hyperlinkcolor" val="tx"/>
                    </a:ext>
                  </a:extLst>
                </a:hlinkClick>
              </a:rPr>
              <a:t>https://www.dor.ca.gov</a:t>
            </a:r>
            <a:r>
              <a:rPr lang="en-US" sz="3200" dirty="0">
                <a:solidFill>
                  <a:schemeClr val="bg2">
                    <a:lumMod val="60000"/>
                    <a:lumOff val="40000"/>
                  </a:schemeClr>
                </a:solidFill>
                <a:latin typeface="+mn-lt"/>
              </a:rPr>
              <a:t> </a:t>
            </a:r>
            <a:br>
              <a:rPr lang="en-US" sz="3200" dirty="0">
                <a:latin typeface="+mn-lt"/>
              </a:rPr>
            </a:br>
            <a:br>
              <a:rPr lang="en-US" sz="3200" dirty="0">
                <a:latin typeface="+mn-lt"/>
              </a:rPr>
            </a:br>
            <a:r>
              <a:rPr lang="en-US" sz="3200" dirty="0">
                <a:solidFill>
                  <a:schemeClr val="bg1">
                    <a:lumMod val="85000"/>
                    <a:lumOff val="15000"/>
                  </a:schemeClr>
                </a:solidFill>
                <a:latin typeface="+mn-lt"/>
              </a:rPr>
              <a:t>DOR office locator:</a:t>
            </a:r>
            <a:br>
              <a:rPr lang="en-US" sz="3200" dirty="0">
                <a:latin typeface="+mn-lt"/>
              </a:rPr>
            </a:br>
            <a:r>
              <a:rPr lang="en-US" sz="3200" dirty="0">
                <a:solidFill>
                  <a:schemeClr val="bg2">
                    <a:lumMod val="60000"/>
                    <a:lumOff val="40000"/>
                  </a:schemeClr>
                </a:solidFill>
                <a:latin typeface="+mn-lt"/>
                <a:hlinkClick r:id="rId4">
                  <a:extLst>
                    <a:ext uri="{A12FA001-AC4F-418D-AE19-62706E023703}">
                      <ahyp:hlinkClr xmlns:ahyp="http://schemas.microsoft.com/office/drawing/2018/hyperlinkcolor" val="tx"/>
                    </a:ext>
                  </a:extLst>
                </a:hlinkClick>
              </a:rPr>
              <a:t>https://www.dor.ca.gov/Home/FindAnOffice</a:t>
            </a:r>
            <a:r>
              <a:rPr lang="en-US" sz="3200" dirty="0">
                <a:solidFill>
                  <a:schemeClr val="bg2">
                    <a:lumMod val="60000"/>
                    <a:lumOff val="40000"/>
                  </a:schemeClr>
                </a:solidFill>
                <a:latin typeface="+mn-lt"/>
              </a:rPr>
              <a:t> </a:t>
            </a:r>
          </a:p>
        </p:txBody>
      </p:sp>
      <p:pic>
        <p:nvPicPr>
          <p:cNvPr id="7" name="Picture 6" descr="Icon&#10;&#10;Description automatically generated">
            <a:hlinkClick r:id="rId5"/>
            <a:extLst>
              <a:ext uri="{FF2B5EF4-FFF2-40B4-BE49-F238E27FC236}">
                <a16:creationId xmlns:a16="http://schemas.microsoft.com/office/drawing/2014/main" id="{93BE7B95-ADBA-4136-A872-472BBB8B8331}"/>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87919" y="5004486"/>
            <a:ext cx="1020295" cy="1020295"/>
          </a:xfrm>
          <a:prstGeom prst="rect">
            <a:avLst/>
          </a:prstGeom>
        </p:spPr>
      </p:pic>
      <p:pic>
        <p:nvPicPr>
          <p:cNvPr id="8" name="Picture 7" descr="A picture containing drawing&#10;&#10;Description automatically generated">
            <a:hlinkClick r:id="rId8"/>
            <a:extLst>
              <a:ext uri="{FF2B5EF4-FFF2-40B4-BE49-F238E27FC236}">
                <a16:creationId xmlns:a16="http://schemas.microsoft.com/office/drawing/2014/main" id="{DBBDF39D-7400-4B70-A2C6-7C4CD75DD03D}"/>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2158189" y="4948359"/>
            <a:ext cx="1020296" cy="1020296"/>
          </a:xfrm>
          <a:prstGeom prst="rect">
            <a:avLst/>
          </a:prstGeom>
        </p:spPr>
      </p:pic>
      <p:pic>
        <p:nvPicPr>
          <p:cNvPr id="9" name="Picture 8" descr="Icon&#10;&#10;Description automatically generated">
            <a:hlinkClick r:id="rId11"/>
            <a:extLst>
              <a:ext uri="{FF2B5EF4-FFF2-40B4-BE49-F238E27FC236}">
                <a16:creationId xmlns:a16="http://schemas.microsoft.com/office/drawing/2014/main" id="{FD072DE2-A38B-4465-B553-04C6DB6D7090}"/>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3660983" y="4947085"/>
            <a:ext cx="1020296" cy="1020296"/>
          </a:xfrm>
          <a:prstGeom prst="rect">
            <a:avLst/>
          </a:prstGeom>
        </p:spPr>
      </p:pic>
      <p:pic>
        <p:nvPicPr>
          <p:cNvPr id="10" name="Picture 9" descr="A picture containing ax, tool&#10;&#10;Description automatically generated">
            <a:hlinkClick r:id="rId5"/>
            <a:extLst>
              <a:ext uri="{FF2B5EF4-FFF2-40B4-BE49-F238E27FC236}">
                <a16:creationId xmlns:a16="http://schemas.microsoft.com/office/drawing/2014/main" id="{D6C651E5-328C-44CB-B823-D75DA73C27B3}"/>
              </a:ext>
            </a:extLst>
          </p:cNvPr>
          <p:cNvPicPr>
            <a:picLocks noChangeAspect="1"/>
          </p:cNvPicPr>
          <p:nvPr/>
        </p:nvPicPr>
        <p:blipFill>
          <a:blip r:embed="rId14" cstate="print">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5163777" y="5004486"/>
            <a:ext cx="1113777" cy="905495"/>
          </a:xfrm>
          <a:prstGeom prst="rect">
            <a:avLst/>
          </a:prstGeom>
        </p:spPr>
      </p:pic>
      <p:pic>
        <p:nvPicPr>
          <p:cNvPr id="11" name="Picture 2" descr="YouTube Logo | Symbol, History, PNG (3840*2160)">
            <a:hlinkClick r:id="rId16"/>
            <a:extLst>
              <a:ext uri="{FF2B5EF4-FFF2-40B4-BE49-F238E27FC236}">
                <a16:creationId xmlns:a16="http://schemas.microsoft.com/office/drawing/2014/main" id="{2CC89442-E5D0-4D1B-8A4B-72E889D67763}"/>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647467" y="5004486"/>
            <a:ext cx="1924148" cy="108233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778D2FD-95A8-5F6D-42CB-D7CD3B1A4659}"/>
              </a:ext>
            </a:extLst>
          </p:cNvPr>
          <p:cNvSpPr/>
          <p:nvPr/>
        </p:nvSpPr>
        <p:spPr>
          <a:xfrm>
            <a:off x="0" y="3814354"/>
            <a:ext cx="9144000" cy="548640"/>
          </a:xfrm>
          <a:prstGeom prst="rect">
            <a:avLst/>
          </a:prstGeom>
          <a:solidFill>
            <a:srgbClr val="306090"/>
          </a:solidFill>
          <a:ln>
            <a:solidFill>
              <a:srgbClr val="306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0122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
            <a:extLst>
              <a:ext uri="{FF2B5EF4-FFF2-40B4-BE49-F238E27FC236}">
                <a16:creationId xmlns:a16="http://schemas.microsoft.com/office/drawing/2014/main" id="{7A070EAD-1DCD-4F3D-BA84-799B891A0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404127-48E3-817D-2AC6-B060569E0A1E}"/>
              </a:ext>
            </a:extLst>
          </p:cNvPr>
          <p:cNvSpPr>
            <a:spLocks noGrp="1"/>
          </p:cNvSpPr>
          <p:nvPr>
            <p:ph type="ctrTitle"/>
          </p:nvPr>
        </p:nvSpPr>
        <p:spPr>
          <a:xfrm>
            <a:off x="1515444" y="2055720"/>
            <a:ext cx="7288268" cy="3027360"/>
          </a:xfrm>
        </p:spPr>
        <p:txBody>
          <a:bodyPr anchor="ctr">
            <a:normAutofit/>
          </a:bodyPr>
          <a:lstStyle/>
          <a:p>
            <a:r>
              <a:rPr lang="en-US" sz="9600" dirty="0"/>
              <a:t>Thank you</a:t>
            </a:r>
          </a:p>
        </p:txBody>
      </p:sp>
      <p:grpSp>
        <p:nvGrpSpPr>
          <p:cNvPr id="72" name="Group 9">
            <a:extLst>
              <a:ext uri="{FF2B5EF4-FFF2-40B4-BE49-F238E27FC236}">
                <a16:creationId xmlns:a16="http://schemas.microsoft.com/office/drawing/2014/main" id="{DE471E13-6104-4637-8A8F-B545529B1D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6858001"/>
            <a:chOff x="0" y="0"/>
            <a:chExt cx="2305051"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11" name="Rectangle 5">
              <a:extLst>
                <a:ext uri="{FF2B5EF4-FFF2-40B4-BE49-F238E27FC236}">
                  <a16:creationId xmlns:a16="http://schemas.microsoft.com/office/drawing/2014/main" id="{802F412D-6781-427D-AB79-09FD610CCE5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3" name="Freeform 6">
              <a:extLst>
                <a:ext uri="{FF2B5EF4-FFF2-40B4-BE49-F238E27FC236}">
                  <a16:creationId xmlns:a16="http://schemas.microsoft.com/office/drawing/2014/main" id="{8471B962-D824-43CE-B5DD-704B305B28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ED60EBD3-FA75-460B-AFBD-3F234A0CAA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Rectangle 8">
              <a:extLst>
                <a:ext uri="{FF2B5EF4-FFF2-40B4-BE49-F238E27FC236}">
                  <a16:creationId xmlns:a16="http://schemas.microsoft.com/office/drawing/2014/main" id="{D0791244-FBF2-49D9-BDBC-E2E58C86B4D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5" name="Freeform 9">
              <a:extLst>
                <a:ext uri="{FF2B5EF4-FFF2-40B4-BE49-F238E27FC236}">
                  <a16:creationId xmlns:a16="http://schemas.microsoft.com/office/drawing/2014/main" id="{FEE4C4B1-195C-40F5-A78F-2EB7ED6E6F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22766AF8-3850-41E4-80D0-321D9A13D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8834F8EE-AB04-42FE-AE7B-3E9C6ACA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C86BB534-4617-4275-908E-357CF2246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B6DEB58B-8D28-4BE9-9CA9-F4B3A083B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25A772BC-4720-4EC2-AD61-A7B74E915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60D6B27E-FAC5-4267-80A9-DE4D2E02B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6">
              <a:extLst>
                <a:ext uri="{FF2B5EF4-FFF2-40B4-BE49-F238E27FC236}">
                  <a16:creationId xmlns:a16="http://schemas.microsoft.com/office/drawing/2014/main" id="{1F39FA83-D8C8-4CE3-9C62-10375FD041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7">
              <a:extLst>
                <a:ext uri="{FF2B5EF4-FFF2-40B4-BE49-F238E27FC236}">
                  <a16:creationId xmlns:a16="http://schemas.microsoft.com/office/drawing/2014/main" id="{E09B4CF3-A51F-4787-81FE-F5C79BA42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6695CB35-74E4-43C0-89F5-9FDA59B3AC0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945450CE-FB13-4C46-825F-5BB191703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4" name="Freeform 20">
              <a:extLst>
                <a:ext uri="{FF2B5EF4-FFF2-40B4-BE49-F238E27FC236}">
                  <a16:creationId xmlns:a16="http://schemas.microsoft.com/office/drawing/2014/main" id="{E80AA0B2-7FE7-4B75-AC25-E0F6C0FE45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21">
              <a:extLst>
                <a:ext uri="{FF2B5EF4-FFF2-40B4-BE49-F238E27FC236}">
                  <a16:creationId xmlns:a16="http://schemas.microsoft.com/office/drawing/2014/main" id="{2E81F7C1-AD8F-41A0-91A8-E05F66CB0E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22">
              <a:extLst>
                <a:ext uri="{FF2B5EF4-FFF2-40B4-BE49-F238E27FC236}">
                  <a16:creationId xmlns:a16="http://schemas.microsoft.com/office/drawing/2014/main" id="{F4E8A538-9FFA-4C76-BCE2-D54F56A11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3C412824-3CBA-4E74-B2FD-936EA70486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E28DC1F0-74FF-4D97-BD4D-FD42DE4AC6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77CEC4FA-6FD3-4ABF-BF98-94E7947A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D4E61DA7-BFA9-48AF-BD6F-EBB15C2359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57164D6A-1DD9-43AE-878F-A413DC26FB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4949EBA6-53D9-4F2D-91DB-EA7AE260F6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0AFEA5FA-F759-441C-A0BC-7EDC79A6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5B913AE0-5DC8-4244-8C26-ED97F834E3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A87DB58A-25D2-46F1-85E3-06F964D016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32">
              <a:extLst>
                <a:ext uri="{FF2B5EF4-FFF2-40B4-BE49-F238E27FC236}">
                  <a16:creationId xmlns:a16="http://schemas.microsoft.com/office/drawing/2014/main" id="{E7AE8209-F3E7-4ACA-98D0-90B282A147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Rectangle 33">
              <a:extLst>
                <a:ext uri="{FF2B5EF4-FFF2-40B4-BE49-F238E27FC236}">
                  <a16:creationId xmlns:a16="http://schemas.microsoft.com/office/drawing/2014/main" id="{1CED7927-A7C7-444A-A8F3-6348852AEF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0" name="Freeform 34">
              <a:extLst>
                <a:ext uri="{FF2B5EF4-FFF2-40B4-BE49-F238E27FC236}">
                  <a16:creationId xmlns:a16="http://schemas.microsoft.com/office/drawing/2014/main" id="{08BEDF90-F9A6-4DE4-94B6-43E4160394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5">
              <a:extLst>
                <a:ext uri="{FF2B5EF4-FFF2-40B4-BE49-F238E27FC236}">
                  <a16:creationId xmlns:a16="http://schemas.microsoft.com/office/drawing/2014/main" id="{36540D5F-1C77-438A-BF12-56455C472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36">
              <a:extLst>
                <a:ext uri="{FF2B5EF4-FFF2-40B4-BE49-F238E27FC236}">
                  <a16:creationId xmlns:a16="http://schemas.microsoft.com/office/drawing/2014/main" id="{52FC779A-BC55-40AC-8FFD-E014F8C05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7">
              <a:extLst>
                <a:ext uri="{FF2B5EF4-FFF2-40B4-BE49-F238E27FC236}">
                  <a16:creationId xmlns:a16="http://schemas.microsoft.com/office/drawing/2014/main" id="{63E42DE5-DC0E-4043-8A35-20C53074A2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8">
              <a:extLst>
                <a:ext uri="{FF2B5EF4-FFF2-40B4-BE49-F238E27FC236}">
                  <a16:creationId xmlns:a16="http://schemas.microsoft.com/office/drawing/2014/main" id="{41581FA6-993A-4899-ADF1-0A83A623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9">
              <a:extLst>
                <a:ext uri="{FF2B5EF4-FFF2-40B4-BE49-F238E27FC236}">
                  <a16:creationId xmlns:a16="http://schemas.microsoft.com/office/drawing/2014/main" id="{33C4FDB9-01D2-4CB0-BFED-216CAC7EB8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40">
              <a:extLst>
                <a:ext uri="{FF2B5EF4-FFF2-40B4-BE49-F238E27FC236}">
                  <a16:creationId xmlns:a16="http://schemas.microsoft.com/office/drawing/2014/main" id="{34E715AB-2B68-41C4-A61F-02C413F242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41">
              <a:extLst>
                <a:ext uri="{FF2B5EF4-FFF2-40B4-BE49-F238E27FC236}">
                  <a16:creationId xmlns:a16="http://schemas.microsoft.com/office/drawing/2014/main" id="{D3861C35-D060-408D-9871-4DA2D0547B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42">
              <a:extLst>
                <a:ext uri="{FF2B5EF4-FFF2-40B4-BE49-F238E27FC236}">
                  <a16:creationId xmlns:a16="http://schemas.microsoft.com/office/drawing/2014/main" id="{B4F4F38F-33FE-48A0-986D-FB771F18BE7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43">
              <a:extLst>
                <a:ext uri="{FF2B5EF4-FFF2-40B4-BE49-F238E27FC236}">
                  <a16:creationId xmlns:a16="http://schemas.microsoft.com/office/drawing/2014/main" id="{50FCFC8E-2DC3-4F27-9E02-196830E78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4">
              <a:extLst>
                <a:ext uri="{FF2B5EF4-FFF2-40B4-BE49-F238E27FC236}">
                  <a16:creationId xmlns:a16="http://schemas.microsoft.com/office/drawing/2014/main" id="{3A6EE414-1500-4144-B453-BA950E5107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Rectangle 45">
              <a:extLst>
                <a:ext uri="{FF2B5EF4-FFF2-40B4-BE49-F238E27FC236}">
                  <a16:creationId xmlns:a16="http://schemas.microsoft.com/office/drawing/2014/main" id="{0C1A9D8A-5515-4C84-AE17-A6D51243834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2" name="Freeform 46">
              <a:extLst>
                <a:ext uri="{FF2B5EF4-FFF2-40B4-BE49-F238E27FC236}">
                  <a16:creationId xmlns:a16="http://schemas.microsoft.com/office/drawing/2014/main" id="{E8E7C8C7-FE85-4C8F-960C-3748511E0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Freeform 47">
              <a:extLst>
                <a:ext uri="{FF2B5EF4-FFF2-40B4-BE49-F238E27FC236}">
                  <a16:creationId xmlns:a16="http://schemas.microsoft.com/office/drawing/2014/main" id="{33DF2ED7-F601-4A9F-AA50-822ED85D56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4" name="Freeform 48">
              <a:extLst>
                <a:ext uri="{FF2B5EF4-FFF2-40B4-BE49-F238E27FC236}">
                  <a16:creationId xmlns:a16="http://schemas.microsoft.com/office/drawing/2014/main" id="{FEDB3A05-6FDD-4E87-B800-8F9975244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5" name="Freeform 49">
              <a:extLst>
                <a:ext uri="{FF2B5EF4-FFF2-40B4-BE49-F238E27FC236}">
                  <a16:creationId xmlns:a16="http://schemas.microsoft.com/office/drawing/2014/main" id="{AD6225C0-E391-49D5-9A7B-57C5ED60E1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6" name="Freeform 50">
              <a:extLst>
                <a:ext uri="{FF2B5EF4-FFF2-40B4-BE49-F238E27FC236}">
                  <a16:creationId xmlns:a16="http://schemas.microsoft.com/office/drawing/2014/main" id="{B814B458-45E5-451C-9CBD-027E3776A4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7" name="Freeform 51">
              <a:extLst>
                <a:ext uri="{FF2B5EF4-FFF2-40B4-BE49-F238E27FC236}">
                  <a16:creationId xmlns:a16="http://schemas.microsoft.com/office/drawing/2014/main" id="{59167140-9A0D-4FE7-8E37-2CD613011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8" name="Freeform 52">
              <a:extLst>
                <a:ext uri="{FF2B5EF4-FFF2-40B4-BE49-F238E27FC236}">
                  <a16:creationId xmlns:a16="http://schemas.microsoft.com/office/drawing/2014/main" id="{2D38B213-991B-495D-8886-04CAD44C7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53">
              <a:extLst>
                <a:ext uri="{FF2B5EF4-FFF2-40B4-BE49-F238E27FC236}">
                  <a16:creationId xmlns:a16="http://schemas.microsoft.com/office/drawing/2014/main" id="{67C1C3DA-3972-4D98-9D9E-390461B288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54">
              <a:extLst>
                <a:ext uri="{FF2B5EF4-FFF2-40B4-BE49-F238E27FC236}">
                  <a16:creationId xmlns:a16="http://schemas.microsoft.com/office/drawing/2014/main" id="{972F8941-61DB-48E1-B9C1-E732470563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55">
              <a:extLst>
                <a:ext uri="{FF2B5EF4-FFF2-40B4-BE49-F238E27FC236}">
                  <a16:creationId xmlns:a16="http://schemas.microsoft.com/office/drawing/2014/main" id="{857B495F-5C9B-435F-8D39-45CC57471F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56">
              <a:extLst>
                <a:ext uri="{FF2B5EF4-FFF2-40B4-BE49-F238E27FC236}">
                  <a16:creationId xmlns:a16="http://schemas.microsoft.com/office/drawing/2014/main" id="{B607428B-B7C9-4017-84F8-19C9B2134A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57">
              <a:extLst>
                <a:ext uri="{FF2B5EF4-FFF2-40B4-BE49-F238E27FC236}">
                  <a16:creationId xmlns:a16="http://schemas.microsoft.com/office/drawing/2014/main" id="{A20C5139-2108-4F5E-B892-64F1D8605E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58">
              <a:extLst>
                <a:ext uri="{FF2B5EF4-FFF2-40B4-BE49-F238E27FC236}">
                  <a16:creationId xmlns:a16="http://schemas.microsoft.com/office/drawing/2014/main" id="{C2A51623-F2F3-4584-93F5-598E56A5F4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68" name="Picture 67" descr="Graphical user interface, text&#10;&#10;Description automatically generated">
            <a:extLst>
              <a:ext uri="{FF2B5EF4-FFF2-40B4-BE49-F238E27FC236}">
                <a16:creationId xmlns:a16="http://schemas.microsoft.com/office/drawing/2014/main" id="{20A5E201-6A2D-AC05-3861-C4ADDE3BE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325" y="5831821"/>
            <a:ext cx="3016467" cy="791823"/>
          </a:xfrm>
          <a:prstGeom prst="rect">
            <a:avLst/>
          </a:prstGeom>
        </p:spPr>
      </p:pic>
    </p:spTree>
    <p:extLst>
      <p:ext uri="{BB962C8B-B14F-4D97-AF65-F5344CB8AC3E}">
        <p14:creationId xmlns:p14="http://schemas.microsoft.com/office/powerpoint/2010/main" val="42593336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285</TotalTime>
  <Words>1778</Words>
  <Application>Microsoft Office PowerPoint</Application>
  <PresentationFormat>On-screen Show (4:3)</PresentationFormat>
  <Paragraphs>125</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Calibri Light</vt:lpstr>
      <vt:lpstr>inherit</vt:lpstr>
      <vt:lpstr>Source Sans Pro</vt:lpstr>
      <vt:lpstr>Symbol</vt:lpstr>
      <vt:lpstr>Tw Cen MT</vt:lpstr>
      <vt:lpstr>Wingdings</vt:lpstr>
      <vt:lpstr>Circuit</vt:lpstr>
      <vt:lpstr>WHAT’S IN IT FOR THE BUSINESS? </vt:lpstr>
      <vt:lpstr>WOTC Work Opportunity Tax Credit </vt:lpstr>
      <vt:lpstr>DOR Process</vt:lpstr>
      <vt:lpstr>TAX INCENTIVES  FOR PROVIDING BUSINESS ACCESSIBILITY</vt:lpstr>
      <vt:lpstr>OJT On-the-Job Training </vt:lpstr>
      <vt:lpstr>WWW.DOR.CA.GOV </vt:lpstr>
      <vt:lpstr>DOR Website: https://www.dor.ca.gov   DOR office locator: https://www.dor.ca.gov/Home/FindAnOffice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IN IT FOR THE BUSINESS?</dc:title>
  <dc:creator>Fuentes, Leslie@DOR</dc:creator>
  <cp:lastModifiedBy>Fuentes, Leslie@DOR</cp:lastModifiedBy>
  <cp:revision>2</cp:revision>
  <dcterms:created xsi:type="dcterms:W3CDTF">2022-11-07T18:52:59Z</dcterms:created>
  <dcterms:modified xsi:type="dcterms:W3CDTF">2022-11-09T00:23:27Z</dcterms:modified>
</cp:coreProperties>
</file>